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7"/>
  </p:notesMasterIdLst>
  <p:sldIdLst>
    <p:sldId id="256" r:id="rId3"/>
    <p:sldId id="258" r:id="rId4"/>
    <p:sldId id="333" r:id="rId5"/>
    <p:sldId id="332" r:id="rId6"/>
    <p:sldId id="262" r:id="rId7"/>
    <p:sldId id="331" r:id="rId8"/>
    <p:sldId id="279" r:id="rId9"/>
    <p:sldId id="313" r:id="rId10"/>
    <p:sldId id="281" r:id="rId11"/>
    <p:sldId id="259" r:id="rId12"/>
    <p:sldId id="263" r:id="rId13"/>
    <p:sldId id="314" r:id="rId14"/>
    <p:sldId id="315" r:id="rId15"/>
    <p:sldId id="316" r:id="rId16"/>
    <p:sldId id="334" r:id="rId17"/>
    <p:sldId id="328" r:id="rId18"/>
    <p:sldId id="367" r:id="rId19"/>
    <p:sldId id="369" r:id="rId20"/>
    <p:sldId id="337" r:id="rId21"/>
    <p:sldId id="353" r:id="rId22"/>
    <p:sldId id="354" r:id="rId23"/>
    <p:sldId id="340" r:id="rId24"/>
    <p:sldId id="339" r:id="rId25"/>
    <p:sldId id="323" r:id="rId26"/>
    <p:sldId id="326" r:id="rId27"/>
    <p:sldId id="325" r:id="rId28"/>
    <p:sldId id="327" r:id="rId29"/>
    <p:sldId id="324" r:id="rId30"/>
    <p:sldId id="286" r:id="rId31"/>
    <p:sldId id="335" r:id="rId32"/>
    <p:sldId id="373" r:id="rId33"/>
    <p:sldId id="336" r:id="rId34"/>
    <p:sldId id="359" r:id="rId35"/>
    <p:sldId id="355" r:id="rId36"/>
    <p:sldId id="370" r:id="rId37"/>
    <p:sldId id="356" r:id="rId38"/>
    <p:sldId id="346" r:id="rId39"/>
    <p:sldId id="372" r:id="rId40"/>
    <p:sldId id="357" r:id="rId41"/>
    <p:sldId id="358" r:id="rId42"/>
    <p:sldId id="371" r:id="rId43"/>
    <p:sldId id="338" r:id="rId44"/>
    <p:sldId id="360" r:id="rId45"/>
    <p:sldId id="375" r:id="rId46"/>
    <p:sldId id="275" r:id="rId47"/>
    <p:sldId id="342" r:id="rId48"/>
    <p:sldId id="341" r:id="rId49"/>
    <p:sldId id="362" r:id="rId50"/>
    <p:sldId id="363" r:id="rId51"/>
    <p:sldId id="365" r:id="rId52"/>
    <p:sldId id="374" r:id="rId53"/>
    <p:sldId id="270" r:id="rId54"/>
    <p:sldId id="291" r:id="rId55"/>
    <p:sldId id="366" r:id="rId56"/>
  </p:sldIdLst>
  <p:sldSz cx="9144000" cy="5143500" type="screen16x9"/>
  <p:notesSz cx="6858000" cy="9144000"/>
  <p:embeddedFontLst>
    <p:embeddedFont>
      <p:font typeface="Anaheim" panose="03080502040302020200" pitchFamily="66" charset="77"/>
      <p:regular r:id="rId58"/>
    </p:embeddedFont>
    <p:embeddedFont>
      <p:font typeface="Averia Serif Libre" panose="03080502040302020200" pitchFamily="66" charset="77"/>
      <p:regular r:id="rId58"/>
      <p:bold r:id="rId58"/>
      <p:italic r:id="rId58"/>
      <p:boldItalic r:id="rId59"/>
    </p:embeddedFont>
    <p:embeddedFont>
      <p:font typeface="Baloo 2" panose="03080502040302020200" pitchFamily="66" charset="77"/>
      <p:regular r:id="rId60"/>
      <p:bold r:id="rId61"/>
    </p:embeddedFont>
    <p:embeddedFont>
      <p:font typeface="Lato" panose="020F0502020204030203" pitchFamily="34" charset="0"/>
      <p:regular r:id="rId62"/>
      <p:bold r:id="rId63"/>
      <p:italic r:id="rId64"/>
      <p:boldItalic r:id="rId65"/>
    </p:embeddedFont>
    <p:embeddedFont>
      <p:font typeface="Nunito Light" panose="020F0302020204030204" pitchFamily="34" charset="0"/>
      <p:regular r:id="rId66"/>
      <p: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60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7E651A-335D-4C88-8EE7-201DD3C482BE}">
  <a:tblStyle styleId="{267E651A-335D-4C88-8EE7-201DD3C48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512" autoAdjust="0"/>
    <p:restoredTop sz="94660"/>
  </p:normalViewPr>
  <p:slideViewPr>
    <p:cSldViewPr snapToGrid="0">
      <p:cViewPr varScale="1">
        <p:scale>
          <a:sx n="135" d="100"/>
          <a:sy n="135" d="100"/>
        </p:scale>
        <p:origin x="192"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hemanvithamylapalli/Documents/Burndown%20Cha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multiLvlStrRef>
              <c:f>Sheet1!$C$1:$O$7</c:f>
              <c:multiLvlStrCache>
                <c:ptCount val="13"/>
                <c:lvl>
                  <c:pt idx="0">
                    <c:v>1</c:v>
                  </c:pt>
                  <c:pt idx="1">
                    <c:v>1</c:v>
                  </c:pt>
                </c:lvl>
                <c:lvl>
                  <c:pt idx="0">
                    <c:v>5</c:v>
                  </c:pt>
                  <c:pt idx="3">
                    <c:v>1</c:v>
                  </c:pt>
                  <c:pt idx="5">
                    <c:v>1</c:v>
                  </c:pt>
                  <c:pt idx="6">
                    <c:v>2</c:v>
                  </c:pt>
                  <c:pt idx="10">
                    <c:v>1</c:v>
                  </c:pt>
                </c:lvl>
                <c:lvl>
                  <c:pt idx="0">
                    <c:v>5</c:v>
                  </c:pt>
                  <c:pt idx="2">
                    <c:v>2</c:v>
                  </c:pt>
                  <c:pt idx="4">
                    <c:v>1</c:v>
                  </c:pt>
                  <c:pt idx="5">
                    <c:v>1</c:v>
                  </c:pt>
                  <c:pt idx="7">
                    <c:v>1</c:v>
                  </c:pt>
                  <c:pt idx="10">
                    <c:v>1</c:v>
                  </c:pt>
                </c:lvl>
                <c:lvl>
                  <c:pt idx="1">
                    <c:v>1</c:v>
                  </c:pt>
                  <c:pt idx="2">
                    <c:v>2</c:v>
                  </c:pt>
                  <c:pt idx="3">
                    <c:v>3</c:v>
                  </c:pt>
                  <c:pt idx="4">
                    <c:v>4</c:v>
                  </c:pt>
                  <c:pt idx="5">
                    <c:v>5</c:v>
                  </c:pt>
                  <c:pt idx="6">
                    <c:v>6</c:v>
                  </c:pt>
                  <c:pt idx="7">
                    <c:v>7</c:v>
                  </c:pt>
                  <c:pt idx="8">
                    <c:v>8</c:v>
                  </c:pt>
                  <c:pt idx="9">
                    <c:v>9</c:v>
                  </c:pt>
                  <c:pt idx="10">
                    <c:v>10</c:v>
                  </c:pt>
                  <c:pt idx="11">
                    <c:v>11</c:v>
                  </c:pt>
                  <c:pt idx="12">
                    <c:v>12</c:v>
                  </c:pt>
                </c:lvl>
              </c:multiLvlStrCache>
            </c:multiLvlStrRef>
          </c:cat>
          <c:val>
            <c:numRef>
              <c:f>Sheet1!$C$8:$O$8</c:f>
              <c:numCache>
                <c:formatCode>General</c:formatCode>
                <c:ptCount val="13"/>
                <c:pt idx="0">
                  <c:v>11</c:v>
                </c:pt>
                <c:pt idx="1">
                  <c:v>10</c:v>
                </c:pt>
                <c:pt idx="2">
                  <c:v>8</c:v>
                </c:pt>
                <c:pt idx="3">
                  <c:v>7</c:v>
                </c:pt>
                <c:pt idx="4">
                  <c:v>6</c:v>
                </c:pt>
                <c:pt idx="5">
                  <c:v>4</c:v>
                </c:pt>
                <c:pt idx="6">
                  <c:v>2</c:v>
                </c:pt>
                <c:pt idx="7">
                  <c:v>13</c:v>
                </c:pt>
                <c:pt idx="8">
                  <c:v>2</c:v>
                </c:pt>
                <c:pt idx="9">
                  <c:v>11</c:v>
                </c:pt>
                <c:pt idx="10">
                  <c:v>0</c:v>
                </c:pt>
                <c:pt idx="11">
                  <c:v>0</c:v>
                </c:pt>
                <c:pt idx="12">
                  <c:v>0</c:v>
                </c:pt>
              </c:numCache>
            </c:numRef>
          </c:val>
          <c:smooth val="0"/>
          <c:extLst>
            <c:ext xmlns:c16="http://schemas.microsoft.com/office/drawing/2014/chart" uri="{C3380CC4-5D6E-409C-BE32-E72D297353CC}">
              <c16:uniqueId val="{00000000-064D-474D-BE29-08608830AF75}"/>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multiLvlStrRef>
              <c:f>Sheet1!$C$1:$O$7</c:f>
              <c:multiLvlStrCache>
                <c:ptCount val="13"/>
                <c:lvl>
                  <c:pt idx="0">
                    <c:v>1</c:v>
                  </c:pt>
                  <c:pt idx="1">
                    <c:v>1</c:v>
                  </c:pt>
                </c:lvl>
                <c:lvl>
                  <c:pt idx="0">
                    <c:v>5</c:v>
                  </c:pt>
                  <c:pt idx="3">
                    <c:v>1</c:v>
                  </c:pt>
                  <c:pt idx="5">
                    <c:v>1</c:v>
                  </c:pt>
                  <c:pt idx="6">
                    <c:v>2</c:v>
                  </c:pt>
                  <c:pt idx="10">
                    <c:v>1</c:v>
                  </c:pt>
                </c:lvl>
                <c:lvl>
                  <c:pt idx="0">
                    <c:v>5</c:v>
                  </c:pt>
                  <c:pt idx="2">
                    <c:v>2</c:v>
                  </c:pt>
                  <c:pt idx="4">
                    <c:v>1</c:v>
                  </c:pt>
                  <c:pt idx="5">
                    <c:v>1</c:v>
                  </c:pt>
                  <c:pt idx="7">
                    <c:v>1</c:v>
                  </c:pt>
                  <c:pt idx="10">
                    <c:v>1</c:v>
                  </c:pt>
                </c:lvl>
                <c:lvl>
                  <c:pt idx="1">
                    <c:v>1</c:v>
                  </c:pt>
                  <c:pt idx="2">
                    <c:v>2</c:v>
                  </c:pt>
                  <c:pt idx="3">
                    <c:v>3</c:v>
                  </c:pt>
                  <c:pt idx="4">
                    <c:v>4</c:v>
                  </c:pt>
                  <c:pt idx="5">
                    <c:v>5</c:v>
                  </c:pt>
                  <c:pt idx="6">
                    <c:v>6</c:v>
                  </c:pt>
                  <c:pt idx="7">
                    <c:v>7</c:v>
                  </c:pt>
                  <c:pt idx="8">
                    <c:v>8</c:v>
                  </c:pt>
                  <c:pt idx="9">
                    <c:v>9</c:v>
                  </c:pt>
                  <c:pt idx="10">
                    <c:v>10</c:v>
                  </c:pt>
                  <c:pt idx="11">
                    <c:v>11</c:v>
                  </c:pt>
                  <c:pt idx="12">
                    <c:v>12</c:v>
                  </c:pt>
                </c:lvl>
              </c:multiLvlStrCache>
            </c:multiLvlStrRef>
          </c:cat>
          <c:val>
            <c:numRef>
              <c:f>Sheet1!$C$9:$O$9</c:f>
              <c:numCache>
                <c:formatCode>General</c:formatCode>
                <c:ptCount val="13"/>
                <c:pt idx="0">
                  <c:v>11</c:v>
                </c:pt>
                <c:pt idx="1">
                  <c:v>10</c:v>
                </c:pt>
                <c:pt idx="2">
                  <c:v>9</c:v>
                </c:pt>
                <c:pt idx="3">
                  <c:v>8</c:v>
                </c:pt>
                <c:pt idx="4">
                  <c:v>7</c:v>
                </c:pt>
                <c:pt idx="5">
                  <c:v>6</c:v>
                </c:pt>
                <c:pt idx="6">
                  <c:v>5</c:v>
                </c:pt>
                <c:pt idx="7">
                  <c:v>4</c:v>
                </c:pt>
                <c:pt idx="8">
                  <c:v>4</c:v>
                </c:pt>
                <c:pt idx="9">
                  <c:v>2</c:v>
                </c:pt>
                <c:pt idx="10">
                  <c:v>3</c:v>
                </c:pt>
                <c:pt idx="11">
                  <c:v>2</c:v>
                </c:pt>
                <c:pt idx="12">
                  <c:v>1</c:v>
                </c:pt>
              </c:numCache>
            </c:numRef>
          </c:val>
          <c:smooth val="0"/>
          <c:extLst>
            <c:ext xmlns:c16="http://schemas.microsoft.com/office/drawing/2014/chart" uri="{C3380CC4-5D6E-409C-BE32-E72D297353CC}">
              <c16:uniqueId val="{00000001-064D-474D-BE29-08608830AF75}"/>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1"/>
        <c:axPos val="b"/>
        <c:numFmt formatCode="General" sourceLinked="1"/>
        <c:majorTickMark val="none"/>
        <c:minorTickMark val="none"/>
        <c:tickLblPos val="nextTo"/>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Sheet1!$C$7:$AB$7</c:f>
              <c:numCache>
                <c:formatCode>General</c:formatCode>
                <c:ptCount val="26"/>
                <c:pt idx="0">
                  <c:v>21</c:v>
                </c:pt>
                <c:pt idx="1">
                  <c:v>19</c:v>
                </c:pt>
                <c:pt idx="2">
                  <c:v>17</c:v>
                </c:pt>
                <c:pt idx="5">
                  <c:v>16</c:v>
                </c:pt>
                <c:pt idx="6">
                  <c:v>14</c:v>
                </c:pt>
                <c:pt idx="7">
                  <c:v>13</c:v>
                </c:pt>
                <c:pt idx="8">
                  <c:v>12</c:v>
                </c:pt>
                <c:pt idx="9">
                  <c:v>11</c:v>
                </c:pt>
                <c:pt idx="10">
                  <c:v>10</c:v>
                </c:pt>
                <c:pt idx="12">
                  <c:v>9</c:v>
                </c:pt>
                <c:pt idx="14">
                  <c:v>8</c:v>
                </c:pt>
                <c:pt idx="16">
                  <c:v>7</c:v>
                </c:pt>
                <c:pt idx="17">
                  <c:v>5</c:v>
                </c:pt>
                <c:pt idx="19">
                  <c:v>4</c:v>
                </c:pt>
                <c:pt idx="21">
                  <c:v>3</c:v>
                </c:pt>
                <c:pt idx="23">
                  <c:v>0</c:v>
                </c:pt>
              </c:numCache>
            </c:numRef>
          </c:val>
          <c:smooth val="0"/>
          <c:extLst>
            <c:ext xmlns:c16="http://schemas.microsoft.com/office/drawing/2014/chart" uri="{C3380CC4-5D6E-409C-BE32-E72D297353CC}">
              <c16:uniqueId val="{00000000-0A55-7145-8305-02A435347ABA}"/>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Sheet1!$C$8:$AB$8</c:f>
              <c:numCache>
                <c:formatCode>General</c:formatCode>
                <c:ptCount val="26"/>
                <c:pt idx="0">
                  <c:v>21</c:v>
                </c:pt>
                <c:pt idx="1">
                  <c:v>20</c:v>
                </c:pt>
                <c:pt idx="2">
                  <c:v>19</c:v>
                </c:pt>
                <c:pt idx="3">
                  <c:v>18</c:v>
                </c:pt>
                <c:pt idx="4">
                  <c:v>17</c:v>
                </c:pt>
                <c:pt idx="5">
                  <c:v>16</c:v>
                </c:pt>
                <c:pt idx="6">
                  <c:v>15</c:v>
                </c:pt>
                <c:pt idx="7">
                  <c:v>14</c:v>
                </c:pt>
                <c:pt idx="8">
                  <c:v>13</c:v>
                </c:pt>
                <c:pt idx="9">
                  <c:v>12</c:v>
                </c:pt>
                <c:pt idx="10">
                  <c:v>11</c:v>
                </c:pt>
                <c:pt idx="11">
                  <c:v>10</c:v>
                </c:pt>
                <c:pt idx="12">
                  <c:v>9</c:v>
                </c:pt>
                <c:pt idx="13">
                  <c:v>8</c:v>
                </c:pt>
                <c:pt idx="14">
                  <c:v>7</c:v>
                </c:pt>
                <c:pt idx="15">
                  <c:v>6</c:v>
                </c:pt>
                <c:pt idx="16">
                  <c:v>5</c:v>
                </c:pt>
                <c:pt idx="17">
                  <c:v>4</c:v>
                </c:pt>
                <c:pt idx="18">
                  <c:v>3</c:v>
                </c:pt>
                <c:pt idx="19">
                  <c:v>2</c:v>
                </c:pt>
                <c:pt idx="20">
                  <c:v>2</c:v>
                </c:pt>
                <c:pt idx="21">
                  <c:v>2</c:v>
                </c:pt>
                <c:pt idx="22">
                  <c:v>2</c:v>
                </c:pt>
                <c:pt idx="23">
                  <c:v>0</c:v>
                </c:pt>
              </c:numCache>
            </c:numRef>
          </c:val>
          <c:smooth val="0"/>
          <c:extLst>
            <c:ext xmlns:c16="http://schemas.microsoft.com/office/drawing/2014/chart" uri="{C3380CC4-5D6E-409C-BE32-E72D297353CC}">
              <c16:uniqueId val="{00000001-0A55-7145-8305-02A435347ABA}"/>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Sheet1!$C$7:$AB$7</c:f>
              <c:numCache>
                <c:formatCode>General</c:formatCode>
                <c:ptCount val="26"/>
                <c:pt idx="0">
                  <c:v>21</c:v>
                </c:pt>
                <c:pt idx="1">
                  <c:v>19</c:v>
                </c:pt>
                <c:pt idx="2">
                  <c:v>17</c:v>
                </c:pt>
                <c:pt idx="5">
                  <c:v>16</c:v>
                </c:pt>
                <c:pt idx="6">
                  <c:v>14</c:v>
                </c:pt>
                <c:pt idx="7">
                  <c:v>13</c:v>
                </c:pt>
                <c:pt idx="8">
                  <c:v>12</c:v>
                </c:pt>
                <c:pt idx="9">
                  <c:v>11</c:v>
                </c:pt>
                <c:pt idx="10">
                  <c:v>10</c:v>
                </c:pt>
                <c:pt idx="12">
                  <c:v>9</c:v>
                </c:pt>
                <c:pt idx="14">
                  <c:v>8</c:v>
                </c:pt>
                <c:pt idx="16">
                  <c:v>7</c:v>
                </c:pt>
                <c:pt idx="17">
                  <c:v>5</c:v>
                </c:pt>
                <c:pt idx="19">
                  <c:v>4</c:v>
                </c:pt>
                <c:pt idx="21">
                  <c:v>3</c:v>
                </c:pt>
                <c:pt idx="23">
                  <c:v>0</c:v>
                </c:pt>
              </c:numCache>
            </c:numRef>
          </c:val>
          <c:smooth val="0"/>
          <c:extLst>
            <c:ext xmlns:c16="http://schemas.microsoft.com/office/drawing/2014/chart" uri="{C3380CC4-5D6E-409C-BE32-E72D297353CC}">
              <c16:uniqueId val="{00000000-0A55-7145-8305-02A435347ABA}"/>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Sheet1!$C$8:$AB$8</c:f>
              <c:numCache>
                <c:formatCode>General</c:formatCode>
                <c:ptCount val="26"/>
                <c:pt idx="0">
                  <c:v>21</c:v>
                </c:pt>
                <c:pt idx="1">
                  <c:v>20</c:v>
                </c:pt>
                <c:pt idx="2">
                  <c:v>19</c:v>
                </c:pt>
                <c:pt idx="3">
                  <c:v>18</c:v>
                </c:pt>
                <c:pt idx="4">
                  <c:v>17</c:v>
                </c:pt>
                <c:pt idx="5">
                  <c:v>16</c:v>
                </c:pt>
                <c:pt idx="6">
                  <c:v>15</c:v>
                </c:pt>
                <c:pt idx="7">
                  <c:v>14</c:v>
                </c:pt>
                <c:pt idx="8">
                  <c:v>13</c:v>
                </c:pt>
                <c:pt idx="9">
                  <c:v>12</c:v>
                </c:pt>
                <c:pt idx="10">
                  <c:v>11</c:v>
                </c:pt>
                <c:pt idx="11">
                  <c:v>10</c:v>
                </c:pt>
                <c:pt idx="12">
                  <c:v>9</c:v>
                </c:pt>
                <c:pt idx="13">
                  <c:v>8</c:v>
                </c:pt>
                <c:pt idx="14">
                  <c:v>7</c:v>
                </c:pt>
                <c:pt idx="15">
                  <c:v>6</c:v>
                </c:pt>
                <c:pt idx="16">
                  <c:v>5</c:v>
                </c:pt>
                <c:pt idx="17">
                  <c:v>4</c:v>
                </c:pt>
                <c:pt idx="18">
                  <c:v>3</c:v>
                </c:pt>
                <c:pt idx="19">
                  <c:v>2</c:v>
                </c:pt>
                <c:pt idx="20">
                  <c:v>2</c:v>
                </c:pt>
                <c:pt idx="21">
                  <c:v>2</c:v>
                </c:pt>
                <c:pt idx="22">
                  <c:v>2</c:v>
                </c:pt>
                <c:pt idx="23">
                  <c:v>0</c:v>
                </c:pt>
              </c:numCache>
            </c:numRef>
          </c:val>
          <c:smooth val="0"/>
          <c:extLst>
            <c:ext xmlns:c16="http://schemas.microsoft.com/office/drawing/2014/chart" uri="{C3380CC4-5D6E-409C-BE32-E72D297353CC}">
              <c16:uniqueId val="{00000001-0A55-7145-8305-02A435347ABA}"/>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w="25400">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3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9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08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94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8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854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515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467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923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0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522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328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35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665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80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096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6867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510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814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93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176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657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92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90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50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07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97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46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361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18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91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8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97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extLst>
      <p:ext uri="{BB962C8B-B14F-4D97-AF65-F5344CB8AC3E}">
        <p14:creationId xmlns:p14="http://schemas.microsoft.com/office/powerpoint/2010/main" val="359226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extLst>
      <p:ext uri="{BB962C8B-B14F-4D97-AF65-F5344CB8AC3E}">
        <p14:creationId xmlns:p14="http://schemas.microsoft.com/office/powerpoint/2010/main" val="40854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421175" y="445025"/>
            <a:ext cx="6301800" cy="1245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4923137"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1715263"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1715263"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39" name="Google Shape;39;p5"/>
          <p:cNvSpPr txBox="1">
            <a:spLocks noGrp="1"/>
          </p:cNvSpPr>
          <p:nvPr>
            <p:ph type="subTitle" idx="4"/>
          </p:nvPr>
        </p:nvSpPr>
        <p:spPr>
          <a:xfrm>
            <a:off x="4923137"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40" name="Google Shape;40;p5"/>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3954062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extLst>
      <p:ext uri="{BB962C8B-B14F-4D97-AF65-F5344CB8AC3E}">
        <p14:creationId xmlns:p14="http://schemas.microsoft.com/office/powerpoint/2010/main" val="1853243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extLst>
      <p:ext uri="{BB962C8B-B14F-4D97-AF65-F5344CB8AC3E}">
        <p14:creationId xmlns:p14="http://schemas.microsoft.com/office/powerpoint/2010/main" val="253959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5125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extLst>
      <p:ext uri="{BB962C8B-B14F-4D97-AF65-F5344CB8AC3E}">
        <p14:creationId xmlns:p14="http://schemas.microsoft.com/office/powerpoint/2010/main" val="4160410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953796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txBox="1">
            <a:spLocks noGrp="1"/>
          </p:cNvSpPr>
          <p:nvPr>
            <p:ph type="title" hasCustomPrompt="1"/>
          </p:nvPr>
        </p:nvSpPr>
        <p:spPr>
          <a:xfrm>
            <a:off x="2099750" y="1615325"/>
            <a:ext cx="4944600" cy="1415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2099750" y="3031075"/>
            <a:ext cx="4944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95" name="Google Shape;95;p11"/>
          <p:cNvPicPr preferRelativeResize="0"/>
          <p:nvPr/>
        </p:nvPicPr>
        <p:blipFill>
          <a:blip r:embed="rId2">
            <a:alphaModFix/>
          </a:blip>
          <a:stretch>
            <a:fillRect/>
          </a:stretch>
        </p:blipFill>
        <p:spPr>
          <a:xfrm flipH="1">
            <a:off x="7196892" y="539500"/>
            <a:ext cx="3911360" cy="4064501"/>
          </a:xfrm>
          <a:prstGeom prst="rect">
            <a:avLst/>
          </a:prstGeom>
          <a:noFill/>
          <a:ln>
            <a:noFill/>
          </a:ln>
        </p:spPr>
      </p:pic>
      <p:sp>
        <p:nvSpPr>
          <p:cNvPr id="96" name="Google Shape;96;p11"/>
          <p:cNvSpPr/>
          <p:nvPr/>
        </p:nvSpPr>
        <p:spPr>
          <a:xfrm flipH="1">
            <a:off x="-2120145" y="1115328"/>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7" name="Google Shape;97;p11"/>
          <p:cNvPicPr preferRelativeResize="0"/>
          <p:nvPr/>
        </p:nvPicPr>
        <p:blipFill>
          <a:blip r:embed="rId3">
            <a:alphaModFix/>
          </a:blip>
          <a:stretch>
            <a:fillRect/>
          </a:stretch>
        </p:blipFill>
        <p:spPr>
          <a:xfrm rot="1136944" flipH="1">
            <a:off x="-102923" y="3829984"/>
            <a:ext cx="1539502" cy="1911829"/>
          </a:xfrm>
          <a:prstGeom prst="rect">
            <a:avLst/>
          </a:prstGeom>
          <a:noFill/>
          <a:ln>
            <a:noFill/>
          </a:ln>
        </p:spPr>
      </p:pic>
      <p:pic>
        <p:nvPicPr>
          <p:cNvPr id="98" name="Google Shape;98;p11"/>
          <p:cNvPicPr preferRelativeResize="0"/>
          <p:nvPr/>
        </p:nvPicPr>
        <p:blipFill>
          <a:blip r:embed="rId4">
            <a:alphaModFix/>
          </a:blip>
          <a:stretch>
            <a:fillRect/>
          </a:stretch>
        </p:blipFill>
        <p:spPr>
          <a:xfrm flipH="1">
            <a:off x="-371628" y="-2"/>
            <a:ext cx="2014625" cy="2167358"/>
          </a:xfrm>
          <a:prstGeom prst="rect">
            <a:avLst/>
          </a:prstGeom>
          <a:noFill/>
          <a:ln>
            <a:noFill/>
          </a:ln>
        </p:spPr>
      </p:pic>
      <p:pic>
        <p:nvPicPr>
          <p:cNvPr id="99" name="Google Shape;99;p11"/>
          <p:cNvPicPr preferRelativeResize="0"/>
          <p:nvPr/>
        </p:nvPicPr>
        <p:blipFill>
          <a:blip r:embed="rId5">
            <a:alphaModFix/>
          </a:blip>
          <a:stretch>
            <a:fillRect/>
          </a:stretch>
        </p:blipFill>
        <p:spPr>
          <a:xfrm flipH="1">
            <a:off x="1228438" y="3607525"/>
            <a:ext cx="817389" cy="2332450"/>
          </a:xfrm>
          <a:prstGeom prst="rect">
            <a:avLst/>
          </a:prstGeom>
          <a:noFill/>
          <a:ln>
            <a:noFill/>
          </a:ln>
        </p:spPr>
      </p:pic>
      <p:pic>
        <p:nvPicPr>
          <p:cNvPr id="100" name="Google Shape;100;p11"/>
          <p:cNvPicPr preferRelativeResize="0"/>
          <p:nvPr/>
        </p:nvPicPr>
        <p:blipFill>
          <a:blip r:embed="rId6">
            <a:alphaModFix/>
          </a:blip>
          <a:stretch>
            <a:fillRect/>
          </a:stretch>
        </p:blipFill>
        <p:spPr>
          <a:xfrm rot="-8100075" flipH="1">
            <a:off x="815539" y="1590706"/>
            <a:ext cx="364095" cy="461187"/>
          </a:xfrm>
          <a:prstGeom prst="rect">
            <a:avLst/>
          </a:prstGeom>
          <a:noFill/>
          <a:ln>
            <a:noFill/>
          </a:ln>
        </p:spPr>
      </p:pic>
      <p:pic>
        <p:nvPicPr>
          <p:cNvPr id="101" name="Google Shape;101;p11"/>
          <p:cNvPicPr preferRelativeResize="0"/>
          <p:nvPr/>
        </p:nvPicPr>
        <p:blipFill>
          <a:blip r:embed="rId7">
            <a:alphaModFix/>
          </a:blip>
          <a:stretch>
            <a:fillRect/>
          </a:stretch>
        </p:blipFill>
        <p:spPr>
          <a:xfrm rot="-5051212" flipH="1">
            <a:off x="707717" y="2359775"/>
            <a:ext cx="375620" cy="475800"/>
          </a:xfrm>
          <a:prstGeom prst="rect">
            <a:avLst/>
          </a:prstGeom>
          <a:noFill/>
          <a:ln>
            <a:noFill/>
          </a:ln>
        </p:spPr>
      </p:pic>
      <p:pic>
        <p:nvPicPr>
          <p:cNvPr id="102" name="Google Shape;102;p11"/>
          <p:cNvPicPr preferRelativeResize="0"/>
          <p:nvPr/>
        </p:nvPicPr>
        <p:blipFill>
          <a:blip r:embed="rId8">
            <a:alphaModFix/>
          </a:blip>
          <a:stretch>
            <a:fillRect/>
          </a:stretch>
        </p:blipFill>
        <p:spPr>
          <a:xfrm rot="-1167304">
            <a:off x="719075" y="3082294"/>
            <a:ext cx="556999" cy="1347687"/>
          </a:xfrm>
          <a:prstGeom prst="rect">
            <a:avLst/>
          </a:prstGeom>
          <a:noFill/>
          <a:ln>
            <a:noFill/>
          </a:ln>
        </p:spPr>
      </p:pic>
    </p:spTree>
    <p:extLst>
      <p:ext uri="{BB962C8B-B14F-4D97-AF65-F5344CB8AC3E}">
        <p14:creationId xmlns:p14="http://schemas.microsoft.com/office/powerpoint/2010/main" val="2143155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669162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2963188" y="1993000"/>
            <a:ext cx="48051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14"/>
          <p:cNvSpPr txBox="1">
            <a:spLocks noGrp="1"/>
          </p:cNvSpPr>
          <p:nvPr>
            <p:ph type="title" idx="2" hasCustomPrompt="1"/>
          </p:nvPr>
        </p:nvSpPr>
        <p:spPr>
          <a:xfrm>
            <a:off x="1635763" y="2307200"/>
            <a:ext cx="1067400" cy="674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9" name="Google Shape;129;p14"/>
          <p:cNvSpPr txBox="1">
            <a:spLocks noGrp="1"/>
          </p:cNvSpPr>
          <p:nvPr>
            <p:ph type="subTitle" idx="1"/>
          </p:nvPr>
        </p:nvSpPr>
        <p:spPr>
          <a:xfrm>
            <a:off x="2963188" y="2745725"/>
            <a:ext cx="4805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 name="Google Shape;130;p14"/>
          <p:cNvSpPr/>
          <p:nvPr/>
        </p:nvSpPr>
        <p:spPr>
          <a:xfrm>
            <a:off x="-1723645"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31;p14"/>
          <p:cNvSpPr/>
          <p:nvPr/>
        </p:nvSpPr>
        <p:spPr>
          <a:xfrm>
            <a:off x="4211283"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2" name="Google Shape;132;p14"/>
          <p:cNvPicPr preferRelativeResize="0"/>
          <p:nvPr/>
        </p:nvPicPr>
        <p:blipFill>
          <a:blip r:embed="rId2">
            <a:alphaModFix/>
          </a:blip>
          <a:stretch>
            <a:fillRect/>
          </a:stretch>
        </p:blipFill>
        <p:spPr>
          <a:xfrm rot="-2700000">
            <a:off x="8193180" y="-671008"/>
            <a:ext cx="557000" cy="2586883"/>
          </a:xfrm>
          <a:prstGeom prst="rect">
            <a:avLst/>
          </a:prstGeom>
          <a:noFill/>
          <a:ln>
            <a:noFill/>
          </a:ln>
        </p:spPr>
      </p:pic>
      <p:pic>
        <p:nvPicPr>
          <p:cNvPr id="133" name="Google Shape;133;p14"/>
          <p:cNvPicPr preferRelativeResize="0"/>
          <p:nvPr/>
        </p:nvPicPr>
        <p:blipFill>
          <a:blip r:embed="rId3">
            <a:alphaModFix/>
          </a:blip>
          <a:stretch>
            <a:fillRect/>
          </a:stretch>
        </p:blipFill>
        <p:spPr>
          <a:xfrm rot="-1136944">
            <a:off x="7701923" y="3829984"/>
            <a:ext cx="1539502" cy="1911829"/>
          </a:xfrm>
          <a:prstGeom prst="rect">
            <a:avLst/>
          </a:prstGeom>
          <a:noFill/>
          <a:ln>
            <a:noFill/>
          </a:ln>
        </p:spPr>
      </p:pic>
      <p:pic>
        <p:nvPicPr>
          <p:cNvPr id="134" name="Google Shape;134;p14"/>
          <p:cNvPicPr preferRelativeResize="0"/>
          <p:nvPr/>
        </p:nvPicPr>
        <p:blipFill>
          <a:blip r:embed="rId4">
            <a:alphaModFix/>
          </a:blip>
          <a:stretch>
            <a:fillRect/>
          </a:stretch>
        </p:blipFill>
        <p:spPr>
          <a:xfrm rot="5264636" flipH="1">
            <a:off x="-653479" y="-266850"/>
            <a:ext cx="1432999" cy="2260451"/>
          </a:xfrm>
          <a:prstGeom prst="rect">
            <a:avLst/>
          </a:prstGeom>
          <a:noFill/>
          <a:ln>
            <a:noFill/>
          </a:ln>
        </p:spPr>
      </p:pic>
      <p:pic>
        <p:nvPicPr>
          <p:cNvPr id="135" name="Google Shape;135;p14"/>
          <p:cNvPicPr preferRelativeResize="0"/>
          <p:nvPr/>
        </p:nvPicPr>
        <p:blipFill>
          <a:blip r:embed="rId5">
            <a:alphaModFix/>
          </a:blip>
          <a:stretch>
            <a:fillRect/>
          </a:stretch>
        </p:blipFill>
        <p:spPr>
          <a:xfrm>
            <a:off x="7059126" y="3327624"/>
            <a:ext cx="894600" cy="2552764"/>
          </a:xfrm>
          <a:prstGeom prst="rect">
            <a:avLst/>
          </a:prstGeom>
          <a:noFill/>
          <a:ln>
            <a:noFill/>
          </a:ln>
        </p:spPr>
      </p:pic>
      <p:pic>
        <p:nvPicPr>
          <p:cNvPr id="136" name="Google Shape;136;p14"/>
          <p:cNvPicPr preferRelativeResize="0"/>
          <p:nvPr/>
        </p:nvPicPr>
        <p:blipFill>
          <a:blip r:embed="rId6">
            <a:alphaModFix/>
          </a:blip>
          <a:stretch>
            <a:fillRect/>
          </a:stretch>
        </p:blipFill>
        <p:spPr>
          <a:xfrm rot="8100075">
            <a:off x="8540505" y="1470631"/>
            <a:ext cx="364095" cy="461187"/>
          </a:xfrm>
          <a:prstGeom prst="rect">
            <a:avLst/>
          </a:prstGeom>
          <a:noFill/>
          <a:ln>
            <a:noFill/>
          </a:ln>
        </p:spPr>
      </p:pic>
      <p:pic>
        <p:nvPicPr>
          <p:cNvPr id="137" name="Google Shape;137;p14"/>
          <p:cNvPicPr preferRelativeResize="0"/>
          <p:nvPr/>
        </p:nvPicPr>
        <p:blipFill>
          <a:blip r:embed="rId7">
            <a:alphaModFix/>
          </a:blip>
          <a:stretch>
            <a:fillRect/>
          </a:stretch>
        </p:blipFill>
        <p:spPr>
          <a:xfrm rot="8531766" flipH="1">
            <a:off x="301160" y="4272528"/>
            <a:ext cx="523380" cy="662942"/>
          </a:xfrm>
          <a:prstGeom prst="rect">
            <a:avLst/>
          </a:prstGeom>
          <a:noFill/>
          <a:ln>
            <a:noFill/>
          </a:ln>
        </p:spPr>
      </p:pic>
      <p:pic>
        <p:nvPicPr>
          <p:cNvPr id="138" name="Google Shape;138;p14"/>
          <p:cNvPicPr preferRelativeResize="0"/>
          <p:nvPr/>
        </p:nvPicPr>
        <p:blipFill>
          <a:blip r:embed="rId8">
            <a:alphaModFix/>
          </a:blip>
          <a:stretch>
            <a:fillRect/>
          </a:stretch>
        </p:blipFill>
        <p:spPr>
          <a:xfrm>
            <a:off x="6683515" y="4247663"/>
            <a:ext cx="375620" cy="475800"/>
          </a:xfrm>
          <a:prstGeom prst="rect">
            <a:avLst/>
          </a:prstGeom>
          <a:noFill/>
          <a:ln>
            <a:noFill/>
          </a:ln>
        </p:spPr>
      </p:pic>
      <p:pic>
        <p:nvPicPr>
          <p:cNvPr id="139" name="Google Shape;139;p14"/>
          <p:cNvPicPr preferRelativeResize="0"/>
          <p:nvPr/>
        </p:nvPicPr>
        <p:blipFill>
          <a:blip r:embed="rId9">
            <a:alphaModFix/>
          </a:blip>
          <a:stretch>
            <a:fillRect/>
          </a:stretch>
        </p:blipFill>
        <p:spPr>
          <a:xfrm rot="10800000" flipH="1">
            <a:off x="149465" y="1021249"/>
            <a:ext cx="557000" cy="1347687"/>
          </a:xfrm>
          <a:prstGeom prst="rect">
            <a:avLst/>
          </a:prstGeom>
          <a:noFill/>
          <a:ln>
            <a:noFill/>
          </a:ln>
        </p:spPr>
      </p:pic>
      <p:pic>
        <p:nvPicPr>
          <p:cNvPr id="140" name="Google Shape;140;p14"/>
          <p:cNvPicPr preferRelativeResize="0"/>
          <p:nvPr/>
        </p:nvPicPr>
        <p:blipFill>
          <a:blip r:embed="rId9">
            <a:alphaModFix/>
          </a:blip>
          <a:stretch>
            <a:fillRect/>
          </a:stretch>
        </p:blipFill>
        <p:spPr>
          <a:xfrm rot="1167304" flipH="1">
            <a:off x="7862428" y="3082294"/>
            <a:ext cx="556999" cy="1347687"/>
          </a:xfrm>
          <a:prstGeom prst="rect">
            <a:avLst/>
          </a:prstGeom>
          <a:noFill/>
          <a:ln>
            <a:noFill/>
          </a:ln>
        </p:spPr>
      </p:pic>
      <p:pic>
        <p:nvPicPr>
          <p:cNvPr id="141" name="Google Shape;141;p14"/>
          <p:cNvPicPr preferRelativeResize="0"/>
          <p:nvPr/>
        </p:nvPicPr>
        <p:blipFill>
          <a:blip r:embed="rId6">
            <a:alphaModFix/>
          </a:blip>
          <a:stretch>
            <a:fillRect/>
          </a:stretch>
        </p:blipFill>
        <p:spPr>
          <a:xfrm rot="-8099852">
            <a:off x="1394681" y="247286"/>
            <a:ext cx="364095" cy="461187"/>
          </a:xfrm>
          <a:prstGeom prst="rect">
            <a:avLst/>
          </a:prstGeom>
          <a:noFill/>
          <a:ln>
            <a:noFill/>
          </a:ln>
        </p:spPr>
      </p:pic>
      <p:pic>
        <p:nvPicPr>
          <p:cNvPr id="142" name="Google Shape;142;p14"/>
          <p:cNvPicPr preferRelativeResize="0"/>
          <p:nvPr/>
        </p:nvPicPr>
        <p:blipFill>
          <a:blip r:embed="rId8">
            <a:alphaModFix/>
          </a:blip>
          <a:stretch>
            <a:fillRect/>
          </a:stretch>
        </p:blipFill>
        <p:spPr>
          <a:xfrm>
            <a:off x="741515" y="933663"/>
            <a:ext cx="375620" cy="475800"/>
          </a:xfrm>
          <a:prstGeom prst="rect">
            <a:avLst/>
          </a:prstGeom>
          <a:noFill/>
          <a:ln>
            <a:noFill/>
          </a:ln>
        </p:spPr>
      </p:pic>
    </p:spTree>
    <p:extLst>
      <p:ext uri="{BB962C8B-B14F-4D97-AF65-F5344CB8AC3E}">
        <p14:creationId xmlns:p14="http://schemas.microsoft.com/office/powerpoint/2010/main" val="807049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extLst>
      <p:ext uri="{BB962C8B-B14F-4D97-AF65-F5344CB8AC3E}">
        <p14:creationId xmlns:p14="http://schemas.microsoft.com/office/powerpoint/2010/main" val="414419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extLst>
      <p:ext uri="{BB962C8B-B14F-4D97-AF65-F5344CB8AC3E}">
        <p14:creationId xmlns:p14="http://schemas.microsoft.com/office/powerpoint/2010/main" val="2299248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sp>
        <p:nvSpPr>
          <p:cNvPr id="190" name="Google Shape;190;p19"/>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91" name="Google Shape;191;p19"/>
          <p:cNvPicPr preferRelativeResize="0"/>
          <p:nvPr/>
        </p:nvPicPr>
        <p:blipFill>
          <a:blip r:embed="rId2">
            <a:alphaModFix/>
          </a:blip>
          <a:stretch>
            <a:fillRect/>
          </a:stretch>
        </p:blipFill>
        <p:spPr>
          <a:xfrm rot="-2471259" flipH="1">
            <a:off x="7836028" y="-947519"/>
            <a:ext cx="1146700" cy="3272150"/>
          </a:xfrm>
          <a:prstGeom prst="rect">
            <a:avLst/>
          </a:prstGeom>
          <a:noFill/>
          <a:ln>
            <a:noFill/>
          </a:ln>
        </p:spPr>
      </p:pic>
      <p:sp>
        <p:nvSpPr>
          <p:cNvPr id="192" name="Google Shape;192;p19"/>
          <p:cNvSpPr txBox="1">
            <a:spLocks noGrp="1"/>
          </p:cNvSpPr>
          <p:nvPr>
            <p:ph type="title"/>
          </p:nvPr>
        </p:nvSpPr>
        <p:spPr>
          <a:xfrm>
            <a:off x="5643650" y="1821450"/>
            <a:ext cx="2787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9"/>
          <p:cNvSpPr txBox="1">
            <a:spLocks noGrp="1"/>
          </p:cNvSpPr>
          <p:nvPr>
            <p:ph type="subTitle" idx="1"/>
          </p:nvPr>
        </p:nvSpPr>
        <p:spPr>
          <a:xfrm>
            <a:off x="5643782" y="2317950"/>
            <a:ext cx="27870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94" name="Google Shape;194;p19"/>
          <p:cNvPicPr preferRelativeResize="0"/>
          <p:nvPr/>
        </p:nvPicPr>
        <p:blipFill>
          <a:blip r:embed="rId3">
            <a:alphaModFix/>
          </a:blip>
          <a:stretch>
            <a:fillRect/>
          </a:stretch>
        </p:blipFill>
        <p:spPr>
          <a:xfrm rot="8100334">
            <a:off x="360709" y="4194006"/>
            <a:ext cx="508392" cy="643962"/>
          </a:xfrm>
          <a:prstGeom prst="rect">
            <a:avLst/>
          </a:prstGeom>
          <a:noFill/>
          <a:ln>
            <a:noFill/>
          </a:ln>
        </p:spPr>
      </p:pic>
      <p:pic>
        <p:nvPicPr>
          <p:cNvPr id="195" name="Google Shape;195;p19"/>
          <p:cNvPicPr preferRelativeResize="0"/>
          <p:nvPr/>
        </p:nvPicPr>
        <p:blipFill>
          <a:blip r:embed="rId4">
            <a:alphaModFix/>
          </a:blip>
          <a:stretch>
            <a:fillRect/>
          </a:stretch>
        </p:blipFill>
        <p:spPr>
          <a:xfrm rot="4078026" flipH="1">
            <a:off x="7841132" y="3660583"/>
            <a:ext cx="779793" cy="1886834"/>
          </a:xfrm>
          <a:prstGeom prst="rect">
            <a:avLst/>
          </a:prstGeom>
          <a:noFill/>
          <a:ln>
            <a:noFill/>
          </a:ln>
        </p:spPr>
      </p:pic>
    </p:spTree>
    <p:extLst>
      <p:ext uri="{BB962C8B-B14F-4D97-AF65-F5344CB8AC3E}">
        <p14:creationId xmlns:p14="http://schemas.microsoft.com/office/powerpoint/2010/main" val="4075873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extLst>
      <p:ext uri="{BB962C8B-B14F-4D97-AF65-F5344CB8AC3E}">
        <p14:creationId xmlns:p14="http://schemas.microsoft.com/office/powerpoint/2010/main" val="3392870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extLst>
      <p:ext uri="{BB962C8B-B14F-4D97-AF65-F5344CB8AC3E}">
        <p14:creationId xmlns:p14="http://schemas.microsoft.com/office/powerpoint/2010/main" val="9688208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extLst>
      <p:ext uri="{BB962C8B-B14F-4D97-AF65-F5344CB8AC3E}">
        <p14:creationId xmlns:p14="http://schemas.microsoft.com/office/powerpoint/2010/main" val="885879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3"/>
          <p:cNvSpPr txBox="1">
            <a:spLocks noGrp="1"/>
          </p:cNvSpPr>
          <p:nvPr>
            <p:ph type="subTitle" idx="1"/>
          </p:nvPr>
        </p:nvSpPr>
        <p:spPr>
          <a:xfrm>
            <a:off x="93762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23"/>
          <p:cNvSpPr txBox="1">
            <a:spLocks noGrp="1"/>
          </p:cNvSpPr>
          <p:nvPr>
            <p:ph type="subTitle" idx="2"/>
          </p:nvPr>
        </p:nvSpPr>
        <p:spPr>
          <a:xfrm>
            <a:off x="3484350"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3"/>
          <p:cNvSpPr txBox="1">
            <a:spLocks noGrp="1"/>
          </p:cNvSpPr>
          <p:nvPr>
            <p:ph type="subTitle" idx="3"/>
          </p:nvPr>
        </p:nvSpPr>
        <p:spPr>
          <a:xfrm>
            <a:off x="603107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3"/>
          <p:cNvSpPr txBox="1">
            <a:spLocks noGrp="1"/>
          </p:cNvSpPr>
          <p:nvPr>
            <p:ph type="subTitle" idx="4"/>
          </p:nvPr>
        </p:nvSpPr>
        <p:spPr>
          <a:xfrm>
            <a:off x="93762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0" name="Google Shape;230;p23"/>
          <p:cNvSpPr txBox="1">
            <a:spLocks noGrp="1"/>
          </p:cNvSpPr>
          <p:nvPr>
            <p:ph type="subTitle" idx="5"/>
          </p:nvPr>
        </p:nvSpPr>
        <p:spPr>
          <a:xfrm>
            <a:off x="3484350"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1" name="Google Shape;231;p23"/>
          <p:cNvSpPr txBox="1">
            <a:spLocks noGrp="1"/>
          </p:cNvSpPr>
          <p:nvPr>
            <p:ph type="subTitle" idx="6"/>
          </p:nvPr>
        </p:nvSpPr>
        <p:spPr>
          <a:xfrm>
            <a:off x="603107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2" name="Google Shape;232;p2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1728977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9"/>
        <p:cNvGrpSpPr/>
        <p:nvPr/>
      </p:nvGrpSpPr>
      <p:grpSpPr>
        <a:xfrm>
          <a:off x="0" y="0"/>
          <a:ext cx="0" cy="0"/>
          <a:chOff x="0" y="0"/>
          <a:chExt cx="0" cy="0"/>
        </a:xfrm>
      </p:grpSpPr>
      <p:sp>
        <p:nvSpPr>
          <p:cNvPr id="260" name="Google Shape;2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5"/>
          <p:cNvSpPr txBox="1">
            <a:spLocks noGrp="1"/>
          </p:cNvSpPr>
          <p:nvPr>
            <p:ph type="subTitle" idx="1"/>
          </p:nvPr>
        </p:nvSpPr>
        <p:spPr>
          <a:xfrm>
            <a:off x="1439274"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5"/>
          <p:cNvSpPr txBox="1">
            <a:spLocks noGrp="1"/>
          </p:cNvSpPr>
          <p:nvPr>
            <p:ph type="subTitle" idx="2"/>
          </p:nvPr>
        </p:nvSpPr>
        <p:spPr>
          <a:xfrm>
            <a:off x="4780626"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5"/>
          <p:cNvSpPr txBox="1">
            <a:spLocks noGrp="1"/>
          </p:cNvSpPr>
          <p:nvPr>
            <p:ph type="subTitle" idx="3"/>
          </p:nvPr>
        </p:nvSpPr>
        <p:spPr>
          <a:xfrm>
            <a:off x="1439274"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5"/>
          <p:cNvSpPr txBox="1">
            <a:spLocks noGrp="1"/>
          </p:cNvSpPr>
          <p:nvPr>
            <p:ph type="subTitle" idx="4"/>
          </p:nvPr>
        </p:nvSpPr>
        <p:spPr>
          <a:xfrm>
            <a:off x="4780626"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5"/>
          <p:cNvSpPr txBox="1">
            <a:spLocks noGrp="1"/>
          </p:cNvSpPr>
          <p:nvPr>
            <p:ph type="subTitle" idx="5"/>
          </p:nvPr>
        </p:nvSpPr>
        <p:spPr>
          <a:xfrm>
            <a:off x="1439274"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6" name="Google Shape;266;p25"/>
          <p:cNvSpPr txBox="1">
            <a:spLocks noGrp="1"/>
          </p:cNvSpPr>
          <p:nvPr>
            <p:ph type="subTitle" idx="6"/>
          </p:nvPr>
        </p:nvSpPr>
        <p:spPr>
          <a:xfrm>
            <a:off x="1439274"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7" name="Google Shape;267;p25"/>
          <p:cNvSpPr txBox="1">
            <a:spLocks noGrp="1"/>
          </p:cNvSpPr>
          <p:nvPr>
            <p:ph type="subTitle" idx="7"/>
          </p:nvPr>
        </p:nvSpPr>
        <p:spPr>
          <a:xfrm>
            <a:off x="4780626"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8" name="Google Shape;268;p25"/>
          <p:cNvSpPr txBox="1">
            <a:spLocks noGrp="1"/>
          </p:cNvSpPr>
          <p:nvPr>
            <p:ph type="subTitle" idx="8"/>
          </p:nvPr>
        </p:nvSpPr>
        <p:spPr>
          <a:xfrm>
            <a:off x="4780626"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9" name="Google Shape;269;p25"/>
          <p:cNvSpPr/>
          <p:nvPr/>
        </p:nvSpPr>
        <p:spPr>
          <a:xfrm flipH="1">
            <a:off x="-2302487" y="22803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sp>
        <p:nvSpPr>
          <p:cNvPr id="272" name="Google Shape;272;p2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extLst>
      <p:ext uri="{BB962C8B-B14F-4D97-AF65-F5344CB8AC3E}">
        <p14:creationId xmlns:p14="http://schemas.microsoft.com/office/powerpoint/2010/main" val="1415760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6"/>
          <p:cNvSpPr txBox="1">
            <a:spLocks noGrp="1"/>
          </p:cNvSpPr>
          <p:nvPr>
            <p:ph type="subTitle" idx="1"/>
          </p:nvPr>
        </p:nvSpPr>
        <p:spPr>
          <a:xfrm>
            <a:off x="721911" y="2349741"/>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6"/>
          <p:cNvSpPr txBox="1">
            <a:spLocks noGrp="1"/>
          </p:cNvSpPr>
          <p:nvPr>
            <p:ph type="subTitle" idx="2"/>
          </p:nvPr>
        </p:nvSpPr>
        <p:spPr>
          <a:xfrm>
            <a:off x="3291900" y="2349741"/>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1" name="Google Shape;281;p26"/>
          <p:cNvSpPr txBox="1">
            <a:spLocks noGrp="1"/>
          </p:cNvSpPr>
          <p:nvPr>
            <p:ph type="subTitle" idx="3"/>
          </p:nvPr>
        </p:nvSpPr>
        <p:spPr>
          <a:xfrm>
            <a:off x="722024" y="4079600"/>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6"/>
          <p:cNvSpPr txBox="1">
            <a:spLocks noGrp="1"/>
          </p:cNvSpPr>
          <p:nvPr>
            <p:ph type="subTitle" idx="4"/>
          </p:nvPr>
        </p:nvSpPr>
        <p:spPr>
          <a:xfrm>
            <a:off x="3291900" y="4079600"/>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3" name="Google Shape;283;p26"/>
          <p:cNvSpPr txBox="1">
            <a:spLocks noGrp="1"/>
          </p:cNvSpPr>
          <p:nvPr>
            <p:ph type="subTitle" idx="5"/>
          </p:nvPr>
        </p:nvSpPr>
        <p:spPr>
          <a:xfrm>
            <a:off x="5854239" y="2349741"/>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4" name="Google Shape;284;p26"/>
          <p:cNvSpPr txBox="1">
            <a:spLocks noGrp="1"/>
          </p:cNvSpPr>
          <p:nvPr>
            <p:ph type="subTitle" idx="6"/>
          </p:nvPr>
        </p:nvSpPr>
        <p:spPr>
          <a:xfrm>
            <a:off x="5854239" y="4079599"/>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5" name="Google Shape;285;p26"/>
          <p:cNvSpPr txBox="1">
            <a:spLocks noGrp="1"/>
          </p:cNvSpPr>
          <p:nvPr>
            <p:ph type="subTitle" idx="7"/>
          </p:nvPr>
        </p:nvSpPr>
        <p:spPr>
          <a:xfrm>
            <a:off x="719961"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6" name="Google Shape;286;p26"/>
          <p:cNvSpPr txBox="1">
            <a:spLocks noGrp="1"/>
          </p:cNvSpPr>
          <p:nvPr>
            <p:ph type="subTitle" idx="8"/>
          </p:nvPr>
        </p:nvSpPr>
        <p:spPr>
          <a:xfrm>
            <a:off x="3289950" y="2038150"/>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7" name="Google Shape;287;p26"/>
          <p:cNvSpPr txBox="1">
            <a:spLocks noGrp="1"/>
          </p:cNvSpPr>
          <p:nvPr>
            <p:ph type="subTitle" idx="9"/>
          </p:nvPr>
        </p:nvSpPr>
        <p:spPr>
          <a:xfrm>
            <a:off x="5852139"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8" name="Google Shape;288;p26"/>
          <p:cNvSpPr txBox="1">
            <a:spLocks noGrp="1"/>
          </p:cNvSpPr>
          <p:nvPr>
            <p:ph type="subTitle" idx="13"/>
          </p:nvPr>
        </p:nvSpPr>
        <p:spPr>
          <a:xfrm>
            <a:off x="720073"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9" name="Google Shape;289;p26"/>
          <p:cNvSpPr txBox="1">
            <a:spLocks noGrp="1"/>
          </p:cNvSpPr>
          <p:nvPr>
            <p:ph type="subTitle" idx="14"/>
          </p:nvPr>
        </p:nvSpPr>
        <p:spPr>
          <a:xfrm>
            <a:off x="3289950" y="3771901"/>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0" name="Google Shape;290;p26"/>
          <p:cNvSpPr txBox="1">
            <a:spLocks noGrp="1"/>
          </p:cNvSpPr>
          <p:nvPr>
            <p:ph type="subTitle" idx="15"/>
          </p:nvPr>
        </p:nvSpPr>
        <p:spPr>
          <a:xfrm>
            <a:off x="5852139"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1" name="Google Shape;291;p26"/>
          <p:cNvSpPr/>
          <p:nvPr/>
        </p:nvSpPr>
        <p:spPr>
          <a:xfrm rot="1083288" flipH="1">
            <a:off x="-399459" y="3856831"/>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2" name="Google Shape;292;p2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93" name="Google Shape;293;p26"/>
          <p:cNvPicPr preferRelativeResize="0"/>
          <p:nvPr/>
        </p:nvPicPr>
        <p:blipFill>
          <a:blip r:embed="rId3">
            <a:alphaModFix/>
          </a:blip>
          <a:stretch>
            <a:fillRect/>
          </a:stretch>
        </p:blipFill>
        <p:spPr>
          <a:xfrm rot="-2700148" flipH="1">
            <a:off x="757043" y="4721370"/>
            <a:ext cx="364095" cy="461187"/>
          </a:xfrm>
          <a:prstGeom prst="rect">
            <a:avLst/>
          </a:prstGeom>
          <a:noFill/>
          <a:ln>
            <a:noFill/>
          </a:ln>
        </p:spPr>
      </p:pic>
      <p:pic>
        <p:nvPicPr>
          <p:cNvPr id="294" name="Google Shape;294;p26"/>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95" name="Google Shape;295;p2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6" name="Google Shape;296;p26"/>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97" name="Google Shape;297;p26"/>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98" name="Google Shape;298;p26"/>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478583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extLst>
      <p:ext uri="{BB962C8B-B14F-4D97-AF65-F5344CB8AC3E}">
        <p14:creationId xmlns:p14="http://schemas.microsoft.com/office/powerpoint/2010/main" val="189981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1" r:id="rId9"/>
    <p:sldLayoutId id="2147483664" r:id="rId10"/>
    <p:sldLayoutId id="2147483666" r:id="rId11"/>
    <p:sldLayoutId id="2147483667" r:id="rId12"/>
    <p:sldLayoutId id="2147483668"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extLst>
      <p:ext uri="{BB962C8B-B14F-4D97-AF65-F5344CB8AC3E}">
        <p14:creationId xmlns:p14="http://schemas.microsoft.com/office/powerpoint/2010/main" val="3841395369"/>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1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52.png"/><Relationship Id="rId5" Type="http://schemas.openxmlformats.org/officeDocument/2006/relationships/image" Target="../media/image19.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54.png"/><Relationship Id="rId5" Type="http://schemas.openxmlformats.org/officeDocument/2006/relationships/image" Target="../media/image19.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chart" Target="../charts/chart2.xml"/><Relationship Id="rId4"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4.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4.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4.xml"/><Relationship Id="rId4" Type="http://schemas.openxmlformats.org/officeDocument/2006/relationships/image" Target="../media/image67.jp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tmw/2024S-neon-nomads" TargetMode="External"/><Relationship Id="rId7"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75.png"/><Relationship Id="rId4" Type="http://schemas.openxmlformats.org/officeDocument/2006/relationships/image" Target="../media/image4.png"/><Relationship Id="rId9" Type="http://schemas.openxmlformats.org/officeDocument/2006/relationships/image" Target="../media/image14.png"/></Relationships>
</file>

<file path=ppt/slides/_rels/slide5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1.png"/><Relationship Id="rId7"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82.png"/><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2273955" y="1849453"/>
            <a:ext cx="4675800" cy="1154141"/>
          </a:xfrm>
          <a:prstGeom prst="rect">
            <a:avLst/>
          </a:prstGeom>
        </p:spPr>
        <p:txBody>
          <a:bodyPr spcFirstLastPara="1" wrap="square" lIns="91425" tIns="91425" rIns="91425" bIns="91425" anchor="b" anchorCtr="0">
            <a:noAutofit/>
          </a:bodyPr>
          <a:lstStyle/>
          <a:p>
            <a:pPr lvl="0"/>
            <a:r>
              <a:rPr lang="en" dirty="0">
                <a:solidFill>
                  <a:schemeClr val="accent3"/>
                </a:solidFill>
              </a:rPr>
              <a:t>Kitchen</a:t>
            </a:r>
            <a:r>
              <a:rPr lang="en" dirty="0">
                <a:solidFill>
                  <a:schemeClr val="tx2">
                    <a:lumMod val="75000"/>
                  </a:schemeClr>
                </a:solidFill>
              </a:rPr>
              <a:t>Sync</a:t>
            </a:r>
            <a:endParaRPr dirty="0">
              <a:solidFill>
                <a:schemeClr val="tx2">
                  <a:lumMod val="75000"/>
                </a:schemeClr>
              </a:solidFill>
            </a:endParaRPr>
          </a:p>
        </p:txBody>
      </p:sp>
      <p:sp>
        <p:nvSpPr>
          <p:cNvPr id="370" name="Google Shape;370;p35"/>
          <p:cNvSpPr txBox="1">
            <a:spLocks noGrp="1"/>
          </p:cNvSpPr>
          <p:nvPr>
            <p:ph type="subTitle" idx="1"/>
          </p:nvPr>
        </p:nvSpPr>
        <p:spPr>
          <a:xfrm>
            <a:off x="2234100" y="3151281"/>
            <a:ext cx="4675800" cy="475800"/>
          </a:xfrm>
          <a:prstGeom prst="rect">
            <a:avLst/>
          </a:prstGeom>
        </p:spPr>
        <p:txBody>
          <a:bodyPr spcFirstLastPara="1" wrap="square" lIns="91425" tIns="91425" rIns="91425" bIns="91425" anchor="t" anchorCtr="0">
            <a:noAutofit/>
          </a:bodyPr>
          <a:lstStyle/>
          <a:p>
            <a:pPr marL="0" lvl="0" indent="0"/>
            <a:r>
              <a:rPr lang="en" sz="2000" dirty="0">
                <a:effectLst>
                  <a:outerShdw blurRad="38100" dist="38100" dir="2700000" algn="tl">
                    <a:srgbClr val="000000">
                      <a:alpha val="43137"/>
                    </a:srgbClr>
                  </a:outerShdw>
                </a:effectLst>
              </a:rPr>
              <a:t>Team </a:t>
            </a:r>
            <a:r>
              <a:rPr lang="en-US" sz="2000" dirty="0">
                <a:solidFill>
                  <a:srgbClr val="60B000"/>
                </a:solidFill>
                <a:effectLst>
                  <a:outerShdw blurRad="38100" dist="38100" dir="2700000" algn="tl">
                    <a:srgbClr val="000000">
                      <a:alpha val="43137"/>
                    </a:srgbClr>
                  </a:outerShdw>
                </a:effectLst>
              </a:rPr>
              <a:t>Neon</a:t>
            </a:r>
            <a:r>
              <a:rPr lang="en-US" sz="2000" dirty="0">
                <a:effectLst>
                  <a:outerShdw blurRad="38100" dist="38100" dir="2700000" algn="tl">
                    <a:srgbClr val="000000">
                      <a:alpha val="43137"/>
                    </a:srgbClr>
                  </a:outerShdw>
                </a:effectLst>
              </a:rPr>
              <a:t> Nomads </a:t>
            </a:r>
            <a:endParaRPr sz="2000" dirty="0">
              <a:effectLst>
                <a:outerShdw blurRad="38100" dist="38100" dir="2700000" algn="tl">
                  <a:srgbClr val="000000">
                    <a:alpha val="43137"/>
                  </a:srgbClr>
                </a:outerShdw>
              </a:effectLst>
            </a:endParaRPr>
          </a:p>
        </p:txBody>
      </p:sp>
      <p:pic>
        <p:nvPicPr>
          <p:cNvPr id="371" name="Google Shape;371;p35"/>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378" name="Google Shape;378;p35"/>
          <p:cNvPicPr preferRelativeResize="0"/>
          <p:nvPr/>
        </p:nvPicPr>
        <p:blipFill>
          <a:blip r:embed="rId9">
            <a:alphaModFix/>
          </a:blip>
          <a:stretch>
            <a:fillRect/>
          </a:stretch>
        </p:blipFill>
        <p:spPr>
          <a:xfrm>
            <a:off x="3997650" y="512981"/>
            <a:ext cx="1148700" cy="106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Personas</a:t>
            </a:r>
            <a:endParaRPr sz="7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2158065" y="2078219"/>
            <a:ext cx="4304700" cy="671100"/>
          </a:xfrm>
        </p:spPr>
        <p:txBody>
          <a:bodyPr/>
          <a:lstStyle/>
          <a:p>
            <a:pPr algn="l"/>
            <a:r>
              <a:rPr lang="en-US" dirty="0"/>
              <a:t>	A persona is an imaginary client that personifies the traits of a subset of your customers. For the purpose of creating your product or service, the Persona provides useful information about those clients' demographics. Their objectives, driving forces, and constraints.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1</a:t>
            </a:r>
            <a:endParaRPr dirty="0"/>
          </a:p>
        </p:txBody>
      </p:sp>
      <p:sp>
        <p:nvSpPr>
          <p:cNvPr id="463" name="Google Shape;463;p42"/>
          <p:cNvSpPr txBox="1">
            <a:spLocks noGrp="1"/>
          </p:cNvSpPr>
          <p:nvPr>
            <p:ph type="subTitle" idx="1"/>
          </p:nvPr>
        </p:nvSpPr>
        <p:spPr>
          <a:xfrm>
            <a:off x="994176" y="1201555"/>
            <a:ext cx="1906357" cy="2811617"/>
          </a:xfrm>
          <a:prstGeom prst="rect">
            <a:avLst/>
          </a:prstGeom>
        </p:spPr>
        <p:txBody>
          <a:bodyPr spcFirstLastPara="1" wrap="square" lIns="91425" tIns="91425" rIns="91425" bIns="91425" anchor="t" anchorCtr="0">
            <a:noAutofit/>
          </a:bodyPr>
          <a:lstStyle/>
          <a:p>
            <a:pPr marL="0" indent="0">
              <a:buClr>
                <a:schemeClr val="dk1"/>
              </a:buClr>
              <a:buSzPts val="1100"/>
              <a:buFont typeface="Arial"/>
              <a:buNone/>
            </a:pPr>
            <a:r>
              <a:rPr lang="en-US" sz="2000" b="1" dirty="0">
                <a:solidFill>
                  <a:schemeClr val="accent1">
                    <a:lumMod val="75000"/>
                  </a:schemeClr>
                </a:solidFill>
                <a:effectLst/>
              </a:rPr>
              <a:t>Cael </a:t>
            </a:r>
            <a:br>
              <a:rPr lang="en-US" sz="2000" dirty="0">
                <a:effectLst/>
              </a:rPr>
            </a:br>
            <a:r>
              <a:rPr lang="en-US" sz="1200" dirty="0">
                <a:effectLst/>
              </a:rPr>
              <a:t>21 years old, 	</a:t>
            </a:r>
            <a:br>
              <a:rPr lang="en-US" sz="1200" dirty="0">
                <a:effectLst/>
              </a:rPr>
            </a:br>
            <a:r>
              <a:rPr lang="en-US" sz="1200" dirty="0">
                <a:effectLst/>
              </a:rPr>
              <a:t>freshman</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A freshman at Pace University from a low-income family living in a dormitory. He’s on a tight budget and needs to make his grocery shopping as efficient as possible.</a:t>
            </a:r>
          </a:p>
          <a:p>
            <a:pPr marL="0" lvl="0" indent="0" algn="l" rtl="0">
              <a:spcBef>
                <a:spcPts val="0"/>
              </a:spcBef>
              <a:spcAft>
                <a:spcPts val="0"/>
              </a:spcAft>
              <a:buClr>
                <a:schemeClr val="dk1"/>
              </a:buClr>
              <a:buSzPts val="1100"/>
              <a:buFont typeface="Arial"/>
              <a:buNone/>
            </a:pPr>
            <a:endParaRPr sz="1050" dirty="0"/>
          </a:p>
        </p:txBody>
      </p:sp>
      <p:pic>
        <p:nvPicPr>
          <p:cNvPr id="2054" name="Picture 6" descr="Happy asian male student. AI Generated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27910"/>
            <a:ext cx="2882537" cy="30392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biLevel thresh="75000"/>
          </a:blip>
          <a:stretch>
            <a:fillRect/>
          </a:stretch>
        </p:blipFill>
        <p:spPr>
          <a:xfrm>
            <a:off x="7596907" y="1547312"/>
            <a:ext cx="359695" cy="371888"/>
          </a:xfrm>
          <a:prstGeom prst="rect">
            <a:avLst/>
          </a:prstGeom>
        </p:spPr>
      </p:pic>
      <p:pic>
        <p:nvPicPr>
          <p:cNvPr id="6" name="Picture 5"/>
          <p:cNvPicPr>
            <a:picLocks noChangeAspect="1"/>
          </p:cNvPicPr>
          <p:nvPr/>
        </p:nvPicPr>
        <p:blipFill>
          <a:blip r:embed="rId5"/>
          <a:stretch>
            <a:fillRect/>
          </a:stretch>
        </p:blipFill>
        <p:spPr>
          <a:xfrm>
            <a:off x="7444493" y="1397947"/>
            <a:ext cx="664522" cy="670618"/>
          </a:xfrm>
          <a:prstGeom prst="rect">
            <a:avLst/>
          </a:prstGeom>
        </p:spPr>
      </p:pic>
      <p:sp>
        <p:nvSpPr>
          <p:cNvPr id="2" name="Google Shape;463;p42">
            <a:extLst>
              <a:ext uri="{FF2B5EF4-FFF2-40B4-BE49-F238E27FC236}">
                <a16:creationId xmlns:a16="http://schemas.microsoft.com/office/drawing/2014/main" id="{A7802959-6EF6-8EB0-A0AE-79E59FA691D8}"/>
              </a:ext>
            </a:extLst>
          </p:cNvPr>
          <p:cNvSpPr txBox="1">
            <a:spLocks/>
          </p:cNvSpPr>
          <p:nvPr/>
        </p:nvSpPr>
        <p:spPr>
          <a:xfrm>
            <a:off x="3009222" y="1165941"/>
            <a:ext cx="1906357"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Cheerful, disciplined, hardworking, initiative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rPr>
              <a:t>Pain points:</a:t>
            </a:r>
            <a:br>
              <a:rPr lang="en-US" sz="1200" dirty="0">
                <a:effectLst/>
              </a:rPr>
            </a:br>
            <a:r>
              <a:rPr lang="en-US" sz="1200" dirty="0">
                <a:effectLst/>
              </a:rPr>
              <a:t>Limited budget,  inexperience in meal planning, difficulty in finding recipes.</a:t>
            </a:r>
          </a:p>
          <a:p>
            <a:pPr marL="0" indent="0">
              <a:buClr>
                <a:schemeClr val="dk1"/>
              </a:buClr>
              <a:buSzPts val="1100"/>
              <a:buFont typeface="Arial"/>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200" dirty="0"/>
              <a:t>Unnecessary purchase, eating healthy, managing a small food storage.</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2</a:t>
            </a:r>
            <a:endParaRPr dirty="0"/>
          </a:p>
        </p:txBody>
      </p:sp>
      <p:pic>
        <p:nvPicPr>
          <p:cNvPr id="3076" name="Picture 4" descr="Premium AI Image | A happy business woman on transparent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7015" t="2629" r="5629" b="30318"/>
          <a:stretch/>
        </p:blipFill>
        <p:spPr bwMode="auto">
          <a:xfrm>
            <a:off x="5347063" y="1419496"/>
            <a:ext cx="2612573" cy="2603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600333" y="1549790"/>
            <a:ext cx="353599" cy="249958"/>
          </a:xfrm>
          <a:prstGeom prst="rect">
            <a:avLst/>
          </a:prstGeom>
        </p:spPr>
      </p:pic>
      <p:pic>
        <p:nvPicPr>
          <p:cNvPr id="3" name="Picture 2"/>
          <p:cNvPicPr>
            <a:picLocks noChangeAspect="1"/>
          </p:cNvPicPr>
          <p:nvPr/>
        </p:nvPicPr>
        <p:blipFill>
          <a:blip r:embed="rId5"/>
          <a:stretch>
            <a:fillRect/>
          </a:stretch>
        </p:blipFill>
        <p:spPr>
          <a:xfrm>
            <a:off x="7444871" y="1339460"/>
            <a:ext cx="664522" cy="670618"/>
          </a:xfrm>
          <a:prstGeom prst="rect">
            <a:avLst/>
          </a:prstGeom>
        </p:spPr>
      </p:pic>
      <p:sp>
        <p:nvSpPr>
          <p:cNvPr id="4" name="Google Shape;463;p42">
            <a:extLst>
              <a:ext uri="{FF2B5EF4-FFF2-40B4-BE49-F238E27FC236}">
                <a16:creationId xmlns:a16="http://schemas.microsoft.com/office/drawing/2014/main" id="{3F946A21-4E16-F566-22CF-7539D15199D4}"/>
              </a:ext>
            </a:extLst>
          </p:cNvPr>
          <p:cNvSpPr txBox="1">
            <a:spLocks/>
          </p:cNvSpPr>
          <p:nvPr/>
        </p:nvSpPr>
        <p:spPr>
          <a:xfrm>
            <a:off x="873940"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Ella</a:t>
            </a:r>
            <a:br>
              <a:rPr lang="en-US" sz="2000" dirty="0"/>
            </a:br>
            <a:r>
              <a:rPr lang="en-US" sz="1200" dirty="0"/>
              <a:t>32 years old, 	</a:t>
            </a:r>
            <a:br>
              <a:rPr lang="en-US" sz="1200" dirty="0"/>
            </a:br>
            <a:r>
              <a:rPr lang="en-US" sz="1200" dirty="0"/>
              <a:t>Advocate</a:t>
            </a:r>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t>Ella</a:t>
            </a:r>
            <a:r>
              <a:rPr lang="en-US" sz="1050" dirty="0">
                <a:effectLst/>
              </a:rPr>
              <a:t> is an advocate who is leading a busy lifestyle. She is health conscious and enjoys cooking nutritious meals at home.</a:t>
            </a:r>
            <a:endParaRPr lang="en-US" sz="1050" dirty="0"/>
          </a:p>
        </p:txBody>
      </p:sp>
      <p:sp>
        <p:nvSpPr>
          <p:cNvPr id="8" name="Google Shape;463;p42">
            <a:extLst>
              <a:ext uri="{FF2B5EF4-FFF2-40B4-BE49-F238E27FC236}">
                <a16:creationId xmlns:a16="http://schemas.microsoft.com/office/drawing/2014/main" id="{E80EA1B3-52BD-3AFC-9448-7F90A6148BEF}"/>
              </a:ext>
            </a:extLst>
          </p:cNvPr>
          <p:cNvSpPr txBox="1">
            <a:spLocks/>
          </p:cNvSpPr>
          <p:nvPr/>
        </p:nvSpPr>
        <p:spPr>
          <a:xfrm>
            <a:off x="2835575" y="1227910"/>
            <a:ext cx="2286683" cy="2603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Altruistic, organized, passionate, perseverance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Pain points:</a:t>
            </a:r>
            <a:br>
              <a:rPr lang="en-US" sz="1050" dirty="0">
                <a:effectLst/>
              </a:rPr>
            </a:br>
            <a:r>
              <a:rPr lang="en-US" sz="1050" dirty="0">
                <a:effectLst/>
              </a:rPr>
              <a:t>Managing her schedule,  locating recipes that meet specific dietary preferences, keeping track of expiration dates</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Efficiently organizing pantry items,  meal planning</a:t>
            </a:r>
          </a:p>
        </p:txBody>
      </p:sp>
    </p:spTree>
    <p:extLst>
      <p:ext uri="{BB962C8B-B14F-4D97-AF65-F5344CB8AC3E}">
        <p14:creationId xmlns:p14="http://schemas.microsoft.com/office/powerpoint/2010/main" val="384591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Persona 3</a:t>
            </a:r>
            <a:endParaRPr dirty="0"/>
          </a:p>
        </p:txBody>
      </p:sp>
      <p:pic>
        <p:nvPicPr>
          <p:cNvPr id="4098" name="Picture 2" descr="Woman smiling and looking at the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l="12316" r="4105"/>
          <a:stretch/>
        </p:blipFill>
        <p:spPr bwMode="auto">
          <a:xfrm>
            <a:off x="5503817" y="1341120"/>
            <a:ext cx="2734492" cy="26363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biLevel thresh="75000"/>
          </a:blip>
          <a:stretch>
            <a:fillRect/>
          </a:stretch>
        </p:blipFill>
        <p:spPr>
          <a:xfrm>
            <a:off x="7764986" y="1558835"/>
            <a:ext cx="307860" cy="360366"/>
          </a:xfrm>
          <a:prstGeom prst="rect">
            <a:avLst/>
          </a:prstGeom>
        </p:spPr>
      </p:pic>
      <p:pic>
        <p:nvPicPr>
          <p:cNvPr id="3" name="Picture 2"/>
          <p:cNvPicPr>
            <a:picLocks noChangeAspect="1"/>
          </p:cNvPicPr>
          <p:nvPr/>
        </p:nvPicPr>
        <p:blipFill>
          <a:blip r:embed="rId5"/>
          <a:stretch>
            <a:fillRect/>
          </a:stretch>
        </p:blipFill>
        <p:spPr>
          <a:xfrm>
            <a:off x="7583607" y="1403709"/>
            <a:ext cx="670618" cy="670618"/>
          </a:xfrm>
          <a:prstGeom prst="rect">
            <a:avLst/>
          </a:prstGeom>
        </p:spPr>
      </p:pic>
      <p:sp>
        <p:nvSpPr>
          <p:cNvPr id="6" name="Google Shape;463;p42">
            <a:extLst>
              <a:ext uri="{FF2B5EF4-FFF2-40B4-BE49-F238E27FC236}">
                <a16:creationId xmlns:a16="http://schemas.microsoft.com/office/drawing/2014/main" id="{0CA0116D-3642-69C8-490C-495B5831E7A6}"/>
              </a:ext>
            </a:extLst>
          </p:cNvPr>
          <p:cNvSpPr txBox="1">
            <a:spLocks/>
          </p:cNvSpPr>
          <p:nvPr/>
        </p:nvSpPr>
        <p:spPr>
          <a:xfrm>
            <a:off x="1128085"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Michelle</a:t>
            </a:r>
            <a:br>
              <a:rPr lang="en-US" sz="2000" dirty="0"/>
            </a:br>
            <a:r>
              <a:rPr lang="en-US" sz="1200" dirty="0"/>
              <a:t>44 years old, 	</a:t>
            </a:r>
            <a:br>
              <a:rPr lang="en-US" sz="1200" dirty="0"/>
            </a:br>
            <a:r>
              <a:rPr lang="en-US" sz="1200" dirty="0"/>
              <a:t>Busy Mom</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Michelle is a working mom of four. She juggles between a demanding job and household responsibilities.</a:t>
            </a:r>
            <a:endParaRPr lang="en-US" sz="1050" dirty="0"/>
          </a:p>
        </p:txBody>
      </p:sp>
      <p:sp>
        <p:nvSpPr>
          <p:cNvPr id="7" name="Google Shape;463;p42">
            <a:extLst>
              <a:ext uri="{FF2B5EF4-FFF2-40B4-BE49-F238E27FC236}">
                <a16:creationId xmlns:a16="http://schemas.microsoft.com/office/drawing/2014/main" id="{D2783B38-343F-44BD-DD12-F056643D7DEA}"/>
              </a:ext>
            </a:extLst>
          </p:cNvPr>
          <p:cNvSpPr txBox="1">
            <a:spLocks/>
          </p:cNvSpPr>
          <p:nvPr/>
        </p:nvSpPr>
        <p:spPr>
          <a:xfrm>
            <a:off x="2935964" y="1227910"/>
            <a:ext cx="2165303"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Empathetic, forgiving, nurturing, patience</a:t>
            </a:r>
          </a:p>
          <a:p>
            <a:pPr marL="0" indent="0">
              <a:buClr>
                <a:schemeClr val="dk1"/>
              </a:buClr>
              <a:buSzPts val="1100"/>
              <a:buFont typeface="Arial"/>
              <a:buNone/>
            </a:pPr>
            <a:endParaRPr lang="en-US" sz="1050" dirty="0"/>
          </a:p>
          <a:p>
            <a:pPr marL="0" indent="0">
              <a:buClr>
                <a:schemeClr val="dk1"/>
              </a:buClr>
              <a:buSzPts val="1100"/>
              <a:buNone/>
            </a:pPr>
            <a:r>
              <a:rPr lang="en-US" sz="1200" dirty="0">
                <a:solidFill>
                  <a:schemeClr val="accent1">
                    <a:lumMod val="75000"/>
                  </a:schemeClr>
                </a:solidFill>
              </a:rPr>
              <a:t>Pain points:</a:t>
            </a:r>
            <a:br>
              <a:rPr lang="en-US" sz="1200" dirty="0">
                <a:effectLst/>
              </a:rPr>
            </a:br>
            <a:r>
              <a:rPr lang="en-US" sz="1050" dirty="0"/>
              <a:t>Balancing a demanding job and household responsibilities,  over-purchasing, and desire for a system to assist with a recipe suggestion</a:t>
            </a:r>
          </a:p>
          <a:p>
            <a:pPr marL="0" indent="0">
              <a:buClr>
                <a:schemeClr val="dk1"/>
              </a:buClr>
              <a:buSzPts val="1100"/>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050" dirty="0"/>
              <a:t>Coordinating meals to fit into a busy schedule, managing a large and diverse food inventory, and reducing food wastage.</a:t>
            </a:r>
          </a:p>
        </p:txBody>
      </p:sp>
    </p:spTree>
    <p:extLst>
      <p:ext uri="{BB962C8B-B14F-4D97-AF65-F5344CB8AC3E}">
        <p14:creationId xmlns:p14="http://schemas.microsoft.com/office/powerpoint/2010/main" val="289275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4</a:t>
            </a:r>
            <a:endParaRPr dirty="0"/>
          </a:p>
        </p:txBody>
      </p:sp>
      <p:pic>
        <p:nvPicPr>
          <p:cNvPr id="5122" name="Picture 2" descr="Apron person adult man. AI | Premium Photo - rawpixel"/>
          <p:cNvPicPr>
            <a:picLocks noChangeAspect="1" noChangeArrowheads="1"/>
          </p:cNvPicPr>
          <p:nvPr/>
        </p:nvPicPr>
        <p:blipFill rotWithShape="1">
          <a:blip r:embed="rId3">
            <a:extLst>
              <a:ext uri="{28A0092B-C50C-407E-A947-70E740481C1C}">
                <a14:useLocalDpi xmlns:a14="http://schemas.microsoft.com/office/drawing/2010/main" val="0"/>
              </a:ext>
            </a:extLst>
          </a:blip>
          <a:srcRect r="20229" b="20950"/>
          <a:stretch/>
        </p:blipFill>
        <p:spPr bwMode="auto">
          <a:xfrm>
            <a:off x="5199019" y="1236618"/>
            <a:ext cx="2908661" cy="27954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542858" y="1463394"/>
            <a:ext cx="341406" cy="341406"/>
          </a:xfrm>
          <a:prstGeom prst="rect">
            <a:avLst/>
          </a:prstGeom>
        </p:spPr>
      </p:pic>
      <p:pic>
        <p:nvPicPr>
          <p:cNvPr id="3" name="Picture 2"/>
          <p:cNvPicPr>
            <a:picLocks noChangeAspect="1"/>
          </p:cNvPicPr>
          <p:nvPr/>
        </p:nvPicPr>
        <p:blipFill>
          <a:blip r:embed="rId5"/>
          <a:stretch>
            <a:fillRect/>
          </a:stretch>
        </p:blipFill>
        <p:spPr>
          <a:xfrm>
            <a:off x="7381300" y="1298788"/>
            <a:ext cx="664522" cy="670618"/>
          </a:xfrm>
          <a:prstGeom prst="rect">
            <a:avLst/>
          </a:prstGeom>
        </p:spPr>
      </p:pic>
      <p:sp>
        <p:nvSpPr>
          <p:cNvPr id="6" name="Google Shape;463;p42">
            <a:extLst>
              <a:ext uri="{FF2B5EF4-FFF2-40B4-BE49-F238E27FC236}">
                <a16:creationId xmlns:a16="http://schemas.microsoft.com/office/drawing/2014/main" id="{C62E4565-E21E-BE13-67DE-661B08406722}"/>
              </a:ext>
            </a:extLst>
          </p:cNvPr>
          <p:cNvSpPr txBox="1">
            <a:spLocks/>
          </p:cNvSpPr>
          <p:nvPr/>
        </p:nvSpPr>
        <p:spPr>
          <a:xfrm>
            <a:off x="1064444" y="1226447"/>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Diego</a:t>
            </a:r>
            <a:br>
              <a:rPr lang="en-US" sz="2000" dirty="0"/>
            </a:br>
            <a:r>
              <a:rPr lang="en-US" sz="1200" dirty="0"/>
              <a:t>49 years old, 	</a:t>
            </a:r>
            <a:br>
              <a:rPr lang="en-US" sz="1200" dirty="0"/>
            </a:br>
            <a:r>
              <a:rPr lang="en-US" sz="1200" dirty="0"/>
              <a:t>Restaurant Manager</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Diego manages a small restaurant specializing in local cuisine. He’s constantly balancing various tasks and often overlooks inventory management, leading to occasional food wastage.</a:t>
            </a:r>
            <a:endParaRPr lang="en-US" sz="1050" dirty="0"/>
          </a:p>
        </p:txBody>
      </p:sp>
      <p:sp>
        <p:nvSpPr>
          <p:cNvPr id="7" name="Google Shape;463;p42">
            <a:extLst>
              <a:ext uri="{FF2B5EF4-FFF2-40B4-BE49-F238E27FC236}">
                <a16:creationId xmlns:a16="http://schemas.microsoft.com/office/drawing/2014/main" id="{A62DCE97-AE8C-0533-E7DD-A1821CBE7A15}"/>
              </a:ext>
            </a:extLst>
          </p:cNvPr>
          <p:cNvSpPr txBox="1">
            <a:spLocks/>
          </p:cNvSpPr>
          <p:nvPr/>
        </p:nvSpPr>
        <p:spPr>
          <a:xfrm>
            <a:off x="2936442" y="1226447"/>
            <a:ext cx="2017079"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Creative, Community-Minded, Entrepreneurial, Passionate</a:t>
            </a:r>
          </a:p>
          <a:p>
            <a:pPr marL="0" indent="0">
              <a:buClr>
                <a:schemeClr val="dk1"/>
              </a:buClr>
              <a:buSzPts val="1100"/>
              <a:buFont typeface="Arial"/>
              <a:buNone/>
            </a:pPr>
            <a:endParaRPr lang="en-US" sz="1050" dirty="0"/>
          </a:p>
          <a:p>
            <a:pPr marL="0" indent="0">
              <a:buClr>
                <a:schemeClr val="dk1"/>
              </a:buClr>
              <a:buSzPts val="1100"/>
              <a:buNone/>
            </a:pPr>
            <a:r>
              <a:rPr lang="en-US" sz="1050" dirty="0">
                <a:solidFill>
                  <a:schemeClr val="accent1">
                    <a:lumMod val="75000"/>
                  </a:schemeClr>
                </a:solidFill>
              </a:rPr>
              <a:t>Pain points:</a:t>
            </a:r>
            <a:br>
              <a:rPr lang="en-US" sz="1050" dirty="0">
                <a:effectLst/>
              </a:rPr>
            </a:br>
            <a:r>
              <a:rPr lang="en-US" sz="1050" dirty="0">
                <a:effectLst/>
              </a:rPr>
              <a:t>overlooking inventory management due to multitasking, the need for a system to suggest recipes and expiration alerts.</a:t>
            </a:r>
          </a:p>
          <a:p>
            <a:pPr marL="0" indent="0">
              <a:buClr>
                <a:schemeClr val="dk1"/>
              </a:buClr>
              <a:buSzPts val="1100"/>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Streamlining inventory management and reducing food wastage.</a:t>
            </a:r>
          </a:p>
        </p:txBody>
      </p:sp>
    </p:spTree>
    <p:extLst>
      <p:ext uri="{BB962C8B-B14F-4D97-AF65-F5344CB8AC3E}">
        <p14:creationId xmlns:p14="http://schemas.microsoft.com/office/powerpoint/2010/main" val="267602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MVP(Minimal Viable Product)</a:t>
            </a:r>
            <a:endParaRPr sz="3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1545264" y="2090066"/>
            <a:ext cx="5623967" cy="1815149"/>
          </a:xfrm>
        </p:spPr>
        <p:txBody>
          <a:bodyPr/>
          <a:lstStyle/>
          <a:p>
            <a:pPr algn="l"/>
            <a:r>
              <a:rPr lang="en-US" sz="1200" dirty="0">
                <a:latin typeface="Lato" panose="020F0502020204030203" pitchFamily="34" charset="0"/>
                <a:ea typeface="Lato" panose="020F0502020204030203" pitchFamily="34" charset="0"/>
                <a:cs typeface="Lato" panose="020F0502020204030203" pitchFamily="34" charset="0"/>
              </a:rPr>
              <a:t>        Minimal Viable Product (MVP) for the KitchenSync application will include core functionalities such as user authentication, pantry management, food image upload with nutritional prediction using a pre-trained model like </a:t>
            </a:r>
            <a:r>
              <a:rPr lang="en-US" sz="1200" dirty="0" err="1">
                <a:latin typeface="Lato" panose="020F0502020204030203" pitchFamily="34" charset="0"/>
                <a:ea typeface="Lato" panose="020F0502020204030203" pitchFamily="34" charset="0"/>
                <a:cs typeface="Lato" panose="020F0502020204030203" pitchFamily="34" charset="0"/>
              </a:rPr>
              <a:t>MobileNet</a:t>
            </a:r>
            <a:r>
              <a:rPr lang="en-US" sz="1200" dirty="0">
                <a:latin typeface="Lato" panose="020F0502020204030203" pitchFamily="34" charset="0"/>
                <a:ea typeface="Lato" panose="020F0502020204030203" pitchFamily="34" charset="0"/>
                <a:cs typeface="Lato" panose="020F0502020204030203" pitchFamily="34" charset="0"/>
              </a:rPr>
              <a:t>, recipe suggestions based on pantry contents, and expiry date alerts. The application will be developed using Python with Flask for the backend, HTML, CSS, and JavaScript for the front end, and SQLite for the database. This MVP focuses on essential features to manage and optimize kitchen activities effectively while allowing for future enhancements.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07</a:t>
            </a:r>
          </a:p>
        </p:txBody>
      </p:sp>
    </p:spTree>
    <p:extLst>
      <p:ext uri="{BB962C8B-B14F-4D97-AF65-F5344CB8AC3E}">
        <p14:creationId xmlns:p14="http://schemas.microsoft.com/office/powerpoint/2010/main" val="3606353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6" name="Google Shape;556;p46"/>
          <p:cNvSpPr txBox="1">
            <a:spLocks noGrp="1"/>
          </p:cNvSpPr>
          <p:nvPr>
            <p:ph type="subTitle" idx="7"/>
          </p:nvPr>
        </p:nvSpPr>
        <p:spPr>
          <a:xfrm>
            <a:off x="4766323" y="2133111"/>
            <a:ext cx="2571900"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Python</a:t>
            </a:r>
            <a:endParaRPr sz="2000" dirty="0"/>
          </a:p>
        </p:txBody>
      </p:sp>
      <p:sp>
        <p:nvSpPr>
          <p:cNvPr id="557" name="Google Shape;557;p46"/>
          <p:cNvSpPr txBox="1">
            <a:spLocks noGrp="1"/>
          </p:cNvSpPr>
          <p:nvPr>
            <p:ph type="subTitle" idx="8"/>
          </p:nvPr>
        </p:nvSpPr>
        <p:spPr>
          <a:xfrm>
            <a:off x="592902" y="2144550"/>
            <a:ext cx="1774248"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HTML</a:t>
            </a:r>
            <a:endParaRPr sz="2000" dirty="0"/>
          </a:p>
        </p:txBody>
      </p:sp>
      <p:sp>
        <p:nvSpPr>
          <p:cNvPr id="558" name="Google Shape;558;p46"/>
          <p:cNvSpPr txBox="1">
            <a:spLocks noGrp="1"/>
          </p:cNvSpPr>
          <p:nvPr>
            <p:ph type="subTitle" idx="9"/>
          </p:nvPr>
        </p:nvSpPr>
        <p:spPr>
          <a:xfrm>
            <a:off x="1786858" y="2176453"/>
            <a:ext cx="1516379"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CSS</a:t>
            </a:r>
            <a:endParaRPr sz="2000" dirty="0"/>
          </a:p>
        </p:txBody>
      </p:sp>
      <p:sp>
        <p:nvSpPr>
          <p:cNvPr id="562" name="Google Shape;562;p46"/>
          <p:cNvSpPr/>
          <p:nvPr/>
        </p:nvSpPr>
        <p:spPr>
          <a:xfrm>
            <a:off x="5568596" y="142841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6"/>
          <p:cNvSpPr/>
          <p:nvPr/>
        </p:nvSpPr>
        <p:spPr>
          <a:xfrm>
            <a:off x="1221765" y="143100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6"/>
          <p:cNvSpPr/>
          <p:nvPr/>
        </p:nvSpPr>
        <p:spPr>
          <a:xfrm>
            <a:off x="7233068" y="1438670"/>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8" name="Google Shape;220;p23"/>
          <p:cNvPicPr preferRelativeResize="0"/>
          <p:nvPr/>
        </p:nvPicPr>
        <p:blipFill>
          <a:blip r:embed="rId3">
            <a:alphaModFix/>
          </a:blip>
          <a:stretch>
            <a:fillRect/>
          </a:stretch>
        </p:blipFill>
        <p:spPr>
          <a:xfrm>
            <a:off x="1281400" y="1448214"/>
            <a:ext cx="569359" cy="678236"/>
          </a:xfrm>
          <a:prstGeom prst="ellipse">
            <a:avLst/>
          </a:prstGeom>
          <a:ln>
            <a:noFill/>
          </a:ln>
          <a:effectLst>
            <a:softEdge rad="112500"/>
          </a:effectLst>
        </p:spPr>
      </p:pic>
      <p:pic>
        <p:nvPicPr>
          <p:cNvPr id="3" name="Picture 2"/>
          <p:cNvPicPr>
            <a:picLocks noChangeAspect="1"/>
          </p:cNvPicPr>
          <p:nvPr/>
        </p:nvPicPr>
        <p:blipFill>
          <a:blip r:embed="rId4"/>
          <a:stretch>
            <a:fillRect/>
          </a:stretch>
        </p:blipFill>
        <p:spPr>
          <a:xfrm>
            <a:off x="3410293" y="1433199"/>
            <a:ext cx="664522" cy="664522"/>
          </a:xfrm>
          <a:prstGeom prst="rect">
            <a:avLst/>
          </a:prstGeom>
        </p:spPr>
      </p:pic>
      <p:pic>
        <p:nvPicPr>
          <p:cNvPr id="4" name="Picture 3"/>
          <p:cNvPicPr>
            <a:picLocks noChangeAspect="1"/>
          </p:cNvPicPr>
          <p:nvPr/>
        </p:nvPicPr>
        <p:blipFill>
          <a:blip r:embed="rId5"/>
          <a:stretch>
            <a:fillRect/>
          </a:stretch>
        </p:blipFill>
        <p:spPr>
          <a:xfrm>
            <a:off x="3399122" y="1451845"/>
            <a:ext cx="765197" cy="692705"/>
          </a:xfrm>
          <a:prstGeom prst="rect">
            <a:avLst/>
          </a:prstGeom>
        </p:spPr>
      </p:pic>
      <p:sp>
        <p:nvSpPr>
          <p:cNvPr id="63" name="Google Shape;558;p46"/>
          <p:cNvSpPr txBox="1">
            <a:spLocks noGrp="1"/>
          </p:cNvSpPr>
          <p:nvPr>
            <p:ph type="subTitle" idx="9"/>
          </p:nvPr>
        </p:nvSpPr>
        <p:spPr>
          <a:xfrm>
            <a:off x="2997001" y="2177646"/>
            <a:ext cx="1661503"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JavaScript</a:t>
            </a:r>
            <a:r>
              <a:rPr lang="en" dirty="0"/>
              <a:t> </a:t>
            </a:r>
            <a:endParaRPr dirty="0"/>
          </a:p>
        </p:txBody>
      </p:sp>
      <p:sp>
        <p:nvSpPr>
          <p:cNvPr id="6" name="Google Shape;564;p46">
            <a:extLst>
              <a:ext uri="{FF2B5EF4-FFF2-40B4-BE49-F238E27FC236}">
                <a16:creationId xmlns:a16="http://schemas.microsoft.com/office/drawing/2014/main" id="{6F4C465E-D98A-AA5D-09C5-9A127991E6D1}"/>
              </a:ext>
            </a:extLst>
          </p:cNvPr>
          <p:cNvSpPr/>
          <p:nvPr/>
        </p:nvSpPr>
        <p:spPr>
          <a:xfrm>
            <a:off x="2235699" y="1420643"/>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8;p46">
            <a:extLst>
              <a:ext uri="{FF2B5EF4-FFF2-40B4-BE49-F238E27FC236}">
                <a16:creationId xmlns:a16="http://schemas.microsoft.com/office/drawing/2014/main" id="{A1210036-B4AE-402F-F8D7-A20A0B1E03E3}"/>
              </a:ext>
            </a:extLst>
          </p:cNvPr>
          <p:cNvSpPr txBox="1">
            <a:spLocks/>
          </p:cNvSpPr>
          <p:nvPr/>
        </p:nvSpPr>
        <p:spPr>
          <a:xfrm>
            <a:off x="6781167" y="2157141"/>
            <a:ext cx="1661503" cy="4020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Flask</a:t>
            </a:r>
            <a:r>
              <a:rPr lang="en-US" dirty="0"/>
              <a:t>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6"/>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5" name="Picture 4" descr="A green drawing of a curved object&#10;&#10;Description automatically generated">
            <a:extLst>
              <a:ext uri="{FF2B5EF4-FFF2-40B4-BE49-F238E27FC236}">
                <a16:creationId xmlns:a16="http://schemas.microsoft.com/office/drawing/2014/main" id="{86255546-ACC0-F4CF-68DF-828900B7C051}"/>
              </a:ext>
            </a:extLst>
          </p:cNvPr>
          <p:cNvPicPr>
            <a:picLocks noChangeAspect="1"/>
          </p:cNvPicPr>
          <p:nvPr/>
        </p:nvPicPr>
        <p:blipFill>
          <a:blip r:embed="rId7"/>
          <a:stretch>
            <a:fillRect/>
          </a:stretch>
        </p:blipFill>
        <p:spPr>
          <a:xfrm>
            <a:off x="7338745" y="1522236"/>
            <a:ext cx="444448" cy="470288"/>
          </a:xfrm>
          <a:prstGeom prst="rect">
            <a:avLst/>
          </a:prstGeom>
        </p:spPr>
      </p:pic>
      <p:pic>
        <p:nvPicPr>
          <p:cNvPr id="15" name="Picture 14" descr="A green snake logo&#10;&#10;Description automatically generated">
            <a:extLst>
              <a:ext uri="{FF2B5EF4-FFF2-40B4-BE49-F238E27FC236}">
                <a16:creationId xmlns:a16="http://schemas.microsoft.com/office/drawing/2014/main" id="{F5FC6EFD-ABE3-3933-C707-21DE11BB0E8C}"/>
              </a:ext>
            </a:extLst>
          </p:cNvPr>
          <p:cNvPicPr>
            <a:picLocks noChangeAspect="1"/>
          </p:cNvPicPr>
          <p:nvPr/>
        </p:nvPicPr>
        <p:blipFill>
          <a:blip r:embed="rId8"/>
          <a:stretch>
            <a:fillRect/>
          </a:stretch>
        </p:blipFill>
        <p:spPr>
          <a:xfrm>
            <a:off x="5680006" y="1528443"/>
            <a:ext cx="428310" cy="453212"/>
          </a:xfrm>
          <a:prstGeom prst="rect">
            <a:avLst/>
          </a:prstGeom>
        </p:spPr>
      </p:pic>
      <p:pic>
        <p:nvPicPr>
          <p:cNvPr id="20" name="Picture 19" descr="A green and white logo&#10;&#10;Description automatically generated">
            <a:extLst>
              <a:ext uri="{FF2B5EF4-FFF2-40B4-BE49-F238E27FC236}">
                <a16:creationId xmlns:a16="http://schemas.microsoft.com/office/drawing/2014/main" id="{DBDB445D-F212-09F6-D4AC-0EFE04F478D6}"/>
              </a:ext>
            </a:extLst>
          </p:cNvPr>
          <p:cNvPicPr>
            <a:picLocks noChangeAspect="1"/>
          </p:cNvPicPr>
          <p:nvPr/>
        </p:nvPicPr>
        <p:blipFill>
          <a:blip r:embed="rId9"/>
          <a:stretch>
            <a:fillRect/>
          </a:stretch>
        </p:blipFill>
        <p:spPr>
          <a:xfrm>
            <a:off x="2356379" y="1529306"/>
            <a:ext cx="412584" cy="436571"/>
          </a:xfrm>
          <a:prstGeom prst="rect">
            <a:avLst/>
          </a:prstGeom>
        </p:spPr>
      </p:pic>
      <p:sp>
        <p:nvSpPr>
          <p:cNvPr id="24" name="TextBox 23">
            <a:extLst>
              <a:ext uri="{FF2B5EF4-FFF2-40B4-BE49-F238E27FC236}">
                <a16:creationId xmlns:a16="http://schemas.microsoft.com/office/drawing/2014/main" id="{30AAE9F7-F619-F2E3-2BF3-94142CD782EE}"/>
              </a:ext>
            </a:extLst>
          </p:cNvPr>
          <p:cNvSpPr txBox="1"/>
          <p:nvPr/>
        </p:nvSpPr>
        <p:spPr>
          <a:xfrm>
            <a:off x="3609474" y="2269958"/>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FEDC9C45-AE4A-7541-A6EF-830A9CBCD519}"/>
              </a:ext>
            </a:extLst>
          </p:cNvPr>
          <p:cNvSpPr txBox="1"/>
          <p:nvPr/>
        </p:nvSpPr>
        <p:spPr>
          <a:xfrm>
            <a:off x="1367642" y="2646457"/>
            <a:ext cx="3034513" cy="954107"/>
          </a:xfrm>
          <a:prstGeom prst="rect">
            <a:avLst/>
          </a:prstGeom>
          <a:noFill/>
        </p:spPr>
        <p:txBody>
          <a:bodyPr wrap="square" rtlCol="0">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Craft the user interface, ensuring a responsive and interactive experience for managing pantry items and viewing recipes.</a:t>
            </a:r>
          </a:p>
        </p:txBody>
      </p:sp>
      <p:sp>
        <p:nvSpPr>
          <p:cNvPr id="14" name="TextBox 13">
            <a:extLst>
              <a:ext uri="{FF2B5EF4-FFF2-40B4-BE49-F238E27FC236}">
                <a16:creationId xmlns:a16="http://schemas.microsoft.com/office/drawing/2014/main" id="{EFAA0AA8-7BA0-9836-A742-A771347D94EA}"/>
              </a:ext>
            </a:extLst>
          </p:cNvPr>
          <p:cNvSpPr txBox="1"/>
          <p:nvPr/>
        </p:nvSpPr>
        <p:spPr>
          <a:xfrm>
            <a:off x="5166624" y="2679380"/>
            <a:ext cx="3229086" cy="738664"/>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Serve as the core for backend operations, managing server logic and data handling.</a:t>
            </a:r>
          </a:p>
        </p:txBody>
      </p:sp>
    </p:spTree>
    <p:extLst>
      <p:ext uri="{BB962C8B-B14F-4D97-AF65-F5344CB8AC3E}">
        <p14:creationId xmlns:p14="http://schemas.microsoft.com/office/powerpoint/2010/main" val="3504529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9" name="Google Shape;559;p46"/>
          <p:cNvSpPr txBox="1">
            <a:spLocks noGrp="1"/>
          </p:cNvSpPr>
          <p:nvPr>
            <p:ph type="subTitle" idx="13"/>
          </p:nvPr>
        </p:nvSpPr>
        <p:spPr>
          <a:xfrm>
            <a:off x="814155" y="1819801"/>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SQLite</a:t>
            </a:r>
            <a:r>
              <a:rPr lang="en" dirty="0"/>
              <a:t> </a:t>
            </a:r>
            <a:endParaRPr dirty="0"/>
          </a:p>
        </p:txBody>
      </p:sp>
      <p:sp>
        <p:nvSpPr>
          <p:cNvPr id="565" name="Google Shape;565;p46"/>
          <p:cNvSpPr/>
          <p:nvPr/>
        </p:nvSpPr>
        <p:spPr>
          <a:xfrm>
            <a:off x="1288749" y="103792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6"/>
          <p:cNvSpPr/>
          <p:nvPr/>
        </p:nvSpPr>
        <p:spPr>
          <a:xfrm>
            <a:off x="1321591" y="2234954"/>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6"/>
          <p:cNvSpPr/>
          <p:nvPr/>
        </p:nvSpPr>
        <p:spPr>
          <a:xfrm>
            <a:off x="1305645" y="347632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8" name="Google Shape;224;p23"/>
          <p:cNvPicPr preferRelativeResize="0"/>
          <p:nvPr/>
        </p:nvPicPr>
        <p:blipFill>
          <a:blip r:embed="rId3">
            <a:alphaModFix/>
          </a:blip>
          <a:stretch>
            <a:fillRect/>
          </a:stretch>
        </p:blipFill>
        <p:spPr>
          <a:xfrm>
            <a:off x="1292495" y="2216609"/>
            <a:ext cx="707392" cy="752872"/>
          </a:xfrm>
          <a:prstGeom prst="ellipse">
            <a:avLst/>
          </a:prstGeom>
          <a:ln>
            <a:noFill/>
          </a:ln>
          <a:effectLst>
            <a:softEdge rad="112500"/>
          </a:effectLst>
        </p:spPr>
      </p:pic>
      <p:pic>
        <p:nvPicPr>
          <p:cNvPr id="69" name="Google Shape;225;p23"/>
          <p:cNvPicPr preferRelativeResize="0"/>
          <p:nvPr/>
        </p:nvPicPr>
        <p:blipFill>
          <a:blip r:embed="rId4">
            <a:alphaModFix/>
          </a:blip>
          <a:stretch>
            <a:fillRect/>
          </a:stretch>
        </p:blipFill>
        <p:spPr>
          <a:xfrm>
            <a:off x="1363837" y="3514719"/>
            <a:ext cx="623602" cy="596077"/>
          </a:xfrm>
          <a:prstGeom prst="ellipse">
            <a:avLst/>
          </a:prstGeom>
          <a:ln>
            <a:noFill/>
          </a:ln>
          <a:effectLst>
            <a:softEdge rad="112500"/>
          </a:effectLst>
        </p:spPr>
      </p:pic>
      <p:sp>
        <p:nvSpPr>
          <p:cNvPr id="72" name="Google Shape;559;p46"/>
          <p:cNvSpPr txBox="1">
            <a:spLocks noGrp="1"/>
          </p:cNvSpPr>
          <p:nvPr>
            <p:ph type="subTitle" idx="13"/>
          </p:nvPr>
        </p:nvSpPr>
        <p:spPr>
          <a:xfrm>
            <a:off x="746117" y="4259241"/>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GitHub</a:t>
            </a:r>
            <a:r>
              <a:rPr lang="en" dirty="0"/>
              <a:t> </a:t>
            </a:r>
            <a:endParaRPr dirty="0"/>
          </a:p>
        </p:txBody>
      </p:sp>
      <p:sp>
        <p:nvSpPr>
          <p:cNvPr id="73" name="Google Shape;559;p46"/>
          <p:cNvSpPr txBox="1">
            <a:spLocks noGrp="1"/>
          </p:cNvSpPr>
          <p:nvPr>
            <p:ph type="subTitle" idx="13"/>
          </p:nvPr>
        </p:nvSpPr>
        <p:spPr>
          <a:xfrm>
            <a:off x="890287" y="2736522"/>
            <a:ext cx="1551081" cy="6427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VS Code </a:t>
            </a:r>
            <a:endParaRPr sz="2000"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5"/>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11" name="Picture 10" descr="A green feather with a square&#10;&#10;Description automatically generated">
            <a:extLst>
              <a:ext uri="{FF2B5EF4-FFF2-40B4-BE49-F238E27FC236}">
                <a16:creationId xmlns:a16="http://schemas.microsoft.com/office/drawing/2014/main" id="{7828ED37-0D50-5991-AE5F-CAB8588541DF}"/>
              </a:ext>
            </a:extLst>
          </p:cNvPr>
          <p:cNvPicPr>
            <a:picLocks noChangeAspect="1"/>
          </p:cNvPicPr>
          <p:nvPr/>
        </p:nvPicPr>
        <p:blipFill>
          <a:blip r:embed="rId6"/>
          <a:stretch>
            <a:fillRect/>
          </a:stretch>
        </p:blipFill>
        <p:spPr>
          <a:xfrm>
            <a:off x="1398361" y="1120216"/>
            <a:ext cx="441066" cy="466709"/>
          </a:xfrm>
          <a:prstGeom prst="rect">
            <a:avLst/>
          </a:prstGeom>
        </p:spPr>
      </p:pic>
      <p:sp>
        <p:nvSpPr>
          <p:cNvPr id="25" name="TextBox 24">
            <a:extLst>
              <a:ext uri="{FF2B5EF4-FFF2-40B4-BE49-F238E27FC236}">
                <a16:creationId xmlns:a16="http://schemas.microsoft.com/office/drawing/2014/main" id="{DB4EBA99-C0AF-6F6A-524D-7FE8D38EB219}"/>
              </a:ext>
            </a:extLst>
          </p:cNvPr>
          <p:cNvSpPr txBox="1"/>
          <p:nvPr/>
        </p:nvSpPr>
        <p:spPr>
          <a:xfrm>
            <a:off x="2481828" y="1243052"/>
            <a:ext cx="3746612"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Provides a lightweight database solution for storing user data and pantry items.</a:t>
            </a:r>
          </a:p>
        </p:txBody>
      </p:sp>
      <p:sp>
        <p:nvSpPr>
          <p:cNvPr id="27" name="TextBox 26">
            <a:extLst>
              <a:ext uri="{FF2B5EF4-FFF2-40B4-BE49-F238E27FC236}">
                <a16:creationId xmlns:a16="http://schemas.microsoft.com/office/drawing/2014/main" id="{A556A52E-CC58-5263-CA4D-B925F6A765EE}"/>
              </a:ext>
            </a:extLst>
          </p:cNvPr>
          <p:cNvSpPr txBox="1"/>
          <p:nvPr/>
        </p:nvSpPr>
        <p:spPr>
          <a:xfrm>
            <a:off x="2549866" y="2360934"/>
            <a:ext cx="4004683"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Used for development, offering powerful coding, testing, and debugging tools.</a:t>
            </a:r>
          </a:p>
        </p:txBody>
      </p:sp>
      <p:sp>
        <p:nvSpPr>
          <p:cNvPr id="29" name="TextBox 28">
            <a:extLst>
              <a:ext uri="{FF2B5EF4-FFF2-40B4-BE49-F238E27FC236}">
                <a16:creationId xmlns:a16="http://schemas.microsoft.com/office/drawing/2014/main" id="{8CA30E87-8DC9-AB60-3C7A-A8377C47E484}"/>
              </a:ext>
            </a:extLst>
          </p:cNvPr>
          <p:cNvSpPr txBox="1"/>
          <p:nvPr/>
        </p:nvSpPr>
        <p:spPr>
          <a:xfrm>
            <a:off x="2549866" y="3575167"/>
            <a:ext cx="4168632"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Manages version control, supporting collaborative development efforts.</a:t>
            </a:r>
          </a:p>
        </p:txBody>
      </p:sp>
    </p:spTree>
    <p:extLst>
      <p:ext uri="{BB962C8B-B14F-4D97-AF65-F5344CB8AC3E}">
        <p14:creationId xmlns:p14="http://schemas.microsoft.com/office/powerpoint/2010/main" val="2873424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pic>
        <p:nvPicPr>
          <p:cNvPr id="7" name="Picture 6"/>
          <p:cNvPicPr>
            <a:picLocks noChangeAspect="1"/>
          </p:cNvPicPr>
          <p:nvPr/>
        </p:nvPicPr>
        <p:blipFill>
          <a:blip r:embed="rId3"/>
          <a:stretch>
            <a:fillRect/>
          </a:stretch>
        </p:blipFill>
        <p:spPr>
          <a:xfrm>
            <a:off x="1664722" y="1233075"/>
            <a:ext cx="664522" cy="664522"/>
          </a:xfrm>
          <a:prstGeom prst="rect">
            <a:avLst/>
          </a:prstGeom>
        </p:spPr>
      </p:pic>
      <p:pic>
        <p:nvPicPr>
          <p:cNvPr id="70" name="Google Shape;226;p23"/>
          <p:cNvPicPr preferRelativeResize="0"/>
          <p:nvPr/>
        </p:nvPicPr>
        <p:blipFill>
          <a:blip r:embed="rId4">
            <a:alphaModFix/>
          </a:blip>
          <a:stretch>
            <a:fillRect/>
          </a:stretch>
        </p:blipFill>
        <p:spPr>
          <a:xfrm>
            <a:off x="1708318" y="1322139"/>
            <a:ext cx="599790" cy="603670"/>
          </a:xfrm>
          <a:prstGeom prst="ellipse">
            <a:avLst/>
          </a:prstGeom>
          <a:ln>
            <a:noFill/>
          </a:ln>
          <a:effectLst>
            <a:softEdge rad="112500"/>
          </a:effectLst>
        </p:spPr>
      </p:pic>
      <p:sp>
        <p:nvSpPr>
          <p:cNvPr id="71" name="Google Shape;559;p46"/>
          <p:cNvSpPr txBox="1">
            <a:spLocks noGrp="1"/>
          </p:cNvSpPr>
          <p:nvPr>
            <p:ph type="subTitle" idx="13"/>
          </p:nvPr>
        </p:nvSpPr>
        <p:spPr>
          <a:xfrm>
            <a:off x="1221067" y="2021568"/>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Jira Board</a:t>
            </a:r>
            <a:r>
              <a:rPr lang="en" dirty="0"/>
              <a:t> </a:t>
            </a:r>
            <a:endParaRPr dirty="0"/>
          </a:p>
        </p:txBody>
      </p:sp>
      <p:pic>
        <p:nvPicPr>
          <p:cNvPr id="14" name="Picture 13">
            <a:extLst>
              <a:ext uri="{FF2B5EF4-FFF2-40B4-BE49-F238E27FC236}">
                <a16:creationId xmlns:a16="http://schemas.microsoft.com/office/drawing/2014/main" id="{A1E57170-D494-26C5-C765-7A0104DDFD22}"/>
              </a:ext>
            </a:extLst>
          </p:cNvPr>
          <p:cNvPicPr>
            <a:picLocks noChangeAspect="1"/>
          </p:cNvPicPr>
          <p:nvPr/>
        </p:nvPicPr>
        <p:blipFill>
          <a:blip r:embed="rId3"/>
          <a:stretch>
            <a:fillRect/>
          </a:stretch>
        </p:blipFill>
        <p:spPr>
          <a:xfrm>
            <a:off x="1763421" y="2524325"/>
            <a:ext cx="667512" cy="667512"/>
          </a:xfrm>
          <a:prstGeom prst="rect">
            <a:avLst/>
          </a:prstGeom>
        </p:spPr>
      </p:pic>
      <p:sp>
        <p:nvSpPr>
          <p:cNvPr id="17" name="Google Shape;559;p46">
            <a:extLst>
              <a:ext uri="{FF2B5EF4-FFF2-40B4-BE49-F238E27FC236}">
                <a16:creationId xmlns:a16="http://schemas.microsoft.com/office/drawing/2014/main" id="{426DB8A4-A369-99E2-3F2C-B3DB342D778C}"/>
              </a:ext>
            </a:extLst>
          </p:cNvPr>
          <p:cNvSpPr txBox="1">
            <a:spLocks/>
          </p:cNvSpPr>
          <p:nvPr/>
        </p:nvSpPr>
        <p:spPr>
          <a:xfrm>
            <a:off x="1332584" y="3335805"/>
            <a:ext cx="1735711" cy="42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Anaconda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5"/>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23" name="Picture 22">
            <a:extLst>
              <a:ext uri="{FF2B5EF4-FFF2-40B4-BE49-F238E27FC236}">
                <a16:creationId xmlns:a16="http://schemas.microsoft.com/office/drawing/2014/main" id="{3021227F-4D2F-2CEC-23EC-10ECAB41FFE2}"/>
              </a:ext>
            </a:extLst>
          </p:cNvPr>
          <p:cNvPicPr>
            <a:picLocks noChangeAspect="1"/>
          </p:cNvPicPr>
          <p:nvPr/>
        </p:nvPicPr>
        <p:blipFill>
          <a:blip r:embed="rId6"/>
          <a:stretch>
            <a:fillRect/>
          </a:stretch>
        </p:blipFill>
        <p:spPr>
          <a:xfrm>
            <a:off x="1865110" y="2616782"/>
            <a:ext cx="464134" cy="491119"/>
          </a:xfrm>
          <a:prstGeom prst="rect">
            <a:avLst/>
          </a:prstGeom>
        </p:spPr>
      </p:pic>
      <p:sp>
        <p:nvSpPr>
          <p:cNvPr id="31" name="TextBox 30">
            <a:extLst>
              <a:ext uri="{FF2B5EF4-FFF2-40B4-BE49-F238E27FC236}">
                <a16:creationId xmlns:a16="http://schemas.microsoft.com/office/drawing/2014/main" id="{53A85341-8867-513E-DC41-AE953A64DF94}"/>
              </a:ext>
            </a:extLst>
          </p:cNvPr>
          <p:cNvSpPr txBox="1"/>
          <p:nvPr/>
        </p:nvSpPr>
        <p:spPr>
          <a:xfrm>
            <a:off x="2727015" y="1436363"/>
            <a:ext cx="4434436"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Tracks tasks and progress in the development process using agile methodologies.</a:t>
            </a:r>
          </a:p>
        </p:txBody>
      </p:sp>
      <p:sp>
        <p:nvSpPr>
          <p:cNvPr id="33" name="TextBox 32">
            <a:extLst>
              <a:ext uri="{FF2B5EF4-FFF2-40B4-BE49-F238E27FC236}">
                <a16:creationId xmlns:a16="http://schemas.microsoft.com/office/drawing/2014/main" id="{6D158EB9-C93D-0145-2B1B-A76E36A31779}"/>
              </a:ext>
            </a:extLst>
          </p:cNvPr>
          <p:cNvSpPr txBox="1"/>
          <p:nvPr/>
        </p:nvSpPr>
        <p:spPr>
          <a:xfrm>
            <a:off x="2816028" y="2584681"/>
            <a:ext cx="4895682" cy="738664"/>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Manages Python environments, ensuring consistent handling of dependencies, particularly for machine learning features.</a:t>
            </a:r>
          </a:p>
        </p:txBody>
      </p:sp>
    </p:spTree>
    <p:extLst>
      <p:ext uri="{BB962C8B-B14F-4D97-AF65-F5344CB8AC3E}">
        <p14:creationId xmlns:p14="http://schemas.microsoft.com/office/powerpoint/2010/main" val="1454568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720000" y="764345"/>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760740" y="844789"/>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994189" y="971913"/>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F5274E52-843E-F4CD-08E6-28F3D0F88649}"/>
              </a:ext>
            </a:extLst>
          </p:cNvPr>
          <p:cNvSpPr>
            <a:spLocks noGrp="1"/>
          </p:cNvSpPr>
          <p:nvPr>
            <p:ph type="subTitle" idx="7"/>
          </p:nvPr>
        </p:nvSpPr>
        <p:spPr>
          <a:xfrm>
            <a:off x="1263407" y="2436546"/>
            <a:ext cx="1449984" cy="506375"/>
          </a:xfrm>
        </p:spPr>
        <p:txBody>
          <a:bodyPr/>
          <a:lstStyle/>
          <a:p>
            <a:pPr marL="139700" indent="0" algn="l"/>
            <a:r>
              <a:rPr lang="en-US" sz="1600" dirty="0" err="1"/>
              <a:t>Tensorflow</a:t>
            </a:r>
            <a:r>
              <a:rPr lang="en-US" sz="1600" dirty="0"/>
              <a:t> </a:t>
            </a:r>
          </a:p>
        </p:txBody>
      </p:sp>
      <p:sp>
        <p:nvSpPr>
          <p:cNvPr id="31" name="Google Shape;564;p46">
            <a:extLst>
              <a:ext uri="{FF2B5EF4-FFF2-40B4-BE49-F238E27FC236}">
                <a16:creationId xmlns:a16="http://schemas.microsoft.com/office/drawing/2014/main" id="{5D752F62-F4CE-E28E-E8C3-72632FCFF49D}"/>
              </a:ext>
            </a:extLst>
          </p:cNvPr>
          <p:cNvSpPr/>
          <p:nvPr/>
        </p:nvSpPr>
        <p:spPr>
          <a:xfrm>
            <a:off x="1623079" y="1734960"/>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564;p46">
            <a:extLst>
              <a:ext uri="{FF2B5EF4-FFF2-40B4-BE49-F238E27FC236}">
                <a16:creationId xmlns:a16="http://schemas.microsoft.com/office/drawing/2014/main" id="{E5E12A1F-5681-FE4E-C519-1ED0172595ED}"/>
              </a:ext>
            </a:extLst>
          </p:cNvPr>
          <p:cNvSpPr/>
          <p:nvPr/>
        </p:nvSpPr>
        <p:spPr>
          <a:xfrm>
            <a:off x="5954181" y="1706645"/>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564;p46">
            <a:extLst>
              <a:ext uri="{FF2B5EF4-FFF2-40B4-BE49-F238E27FC236}">
                <a16:creationId xmlns:a16="http://schemas.microsoft.com/office/drawing/2014/main" id="{8C01620D-9291-E77D-4CA9-777E1C68A5A6}"/>
              </a:ext>
            </a:extLst>
          </p:cNvPr>
          <p:cNvSpPr/>
          <p:nvPr/>
        </p:nvSpPr>
        <p:spPr>
          <a:xfrm>
            <a:off x="3012818" y="1763893"/>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Subtitle 26">
            <a:extLst>
              <a:ext uri="{FF2B5EF4-FFF2-40B4-BE49-F238E27FC236}">
                <a16:creationId xmlns:a16="http://schemas.microsoft.com/office/drawing/2014/main" id="{9F822F78-ADF3-FBAC-2F9E-1C7033C201CB}"/>
              </a:ext>
            </a:extLst>
          </p:cNvPr>
          <p:cNvSpPr txBox="1">
            <a:spLocks/>
          </p:cNvSpPr>
          <p:nvPr/>
        </p:nvSpPr>
        <p:spPr>
          <a:xfrm>
            <a:off x="5588875" y="2451375"/>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a:t>Scikit Learn</a:t>
            </a:r>
          </a:p>
        </p:txBody>
      </p:sp>
      <p:sp>
        <p:nvSpPr>
          <p:cNvPr id="52" name="Subtitle 26">
            <a:extLst>
              <a:ext uri="{FF2B5EF4-FFF2-40B4-BE49-F238E27FC236}">
                <a16:creationId xmlns:a16="http://schemas.microsoft.com/office/drawing/2014/main" id="{822BFE6D-C163-C425-80C7-BAC042631515}"/>
              </a:ext>
            </a:extLst>
          </p:cNvPr>
          <p:cNvSpPr txBox="1">
            <a:spLocks/>
          </p:cNvSpPr>
          <p:nvPr/>
        </p:nvSpPr>
        <p:spPr>
          <a:xfrm>
            <a:off x="2944302" y="2436546"/>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Keras</a:t>
            </a:r>
            <a:endParaRPr lang="en-US" sz="1600" dirty="0"/>
          </a:p>
        </p:txBody>
      </p:sp>
      <p:pic>
        <p:nvPicPr>
          <p:cNvPr id="4" name="Picture 3" descr="A green logo with a white background&#10;&#10;Description automatically generated">
            <a:extLst>
              <a:ext uri="{FF2B5EF4-FFF2-40B4-BE49-F238E27FC236}">
                <a16:creationId xmlns:a16="http://schemas.microsoft.com/office/drawing/2014/main" id="{E32A7ECD-D8DD-5B38-8BBA-AEB6A9CEAE2F}"/>
              </a:ext>
            </a:extLst>
          </p:cNvPr>
          <p:cNvPicPr>
            <a:picLocks noChangeAspect="1"/>
          </p:cNvPicPr>
          <p:nvPr/>
        </p:nvPicPr>
        <p:blipFill>
          <a:blip r:embed="rId4"/>
          <a:stretch>
            <a:fillRect/>
          </a:stretch>
        </p:blipFill>
        <p:spPr>
          <a:xfrm>
            <a:off x="1746464" y="1853007"/>
            <a:ext cx="483870" cy="512002"/>
          </a:xfrm>
          <a:prstGeom prst="rect">
            <a:avLst/>
          </a:prstGeom>
        </p:spPr>
      </p:pic>
      <p:pic>
        <p:nvPicPr>
          <p:cNvPr id="6" name="Picture 5" descr="A white letter on a green square&#10;&#10;Description automatically generated">
            <a:extLst>
              <a:ext uri="{FF2B5EF4-FFF2-40B4-BE49-F238E27FC236}">
                <a16:creationId xmlns:a16="http://schemas.microsoft.com/office/drawing/2014/main" id="{F3E0E4C9-8A50-B33B-E3ED-DAB40985590A}"/>
              </a:ext>
            </a:extLst>
          </p:cNvPr>
          <p:cNvPicPr>
            <a:picLocks noChangeAspect="1"/>
          </p:cNvPicPr>
          <p:nvPr/>
        </p:nvPicPr>
        <p:blipFill>
          <a:blip r:embed="rId5"/>
          <a:stretch>
            <a:fillRect/>
          </a:stretch>
        </p:blipFill>
        <p:spPr>
          <a:xfrm>
            <a:off x="3137178" y="1853007"/>
            <a:ext cx="508607" cy="538177"/>
          </a:xfrm>
          <a:prstGeom prst="rect">
            <a:avLst/>
          </a:prstGeom>
        </p:spPr>
      </p:pic>
      <p:pic>
        <p:nvPicPr>
          <p:cNvPr id="2" name="Picture 1" descr="A green circle with white text&#10;&#10;Description automatically generated">
            <a:extLst>
              <a:ext uri="{FF2B5EF4-FFF2-40B4-BE49-F238E27FC236}">
                <a16:creationId xmlns:a16="http://schemas.microsoft.com/office/drawing/2014/main" id="{475601C4-D41C-4E55-B342-AF645FADE64B}"/>
              </a:ext>
            </a:extLst>
          </p:cNvPr>
          <p:cNvPicPr>
            <a:picLocks noChangeAspect="1"/>
          </p:cNvPicPr>
          <p:nvPr/>
        </p:nvPicPr>
        <p:blipFill>
          <a:blip r:embed="rId6"/>
          <a:stretch>
            <a:fillRect/>
          </a:stretch>
        </p:blipFill>
        <p:spPr>
          <a:xfrm>
            <a:off x="6030197" y="1889744"/>
            <a:ext cx="567341" cy="411033"/>
          </a:xfrm>
          <a:prstGeom prst="rect">
            <a:avLst/>
          </a:prstGeom>
        </p:spPr>
      </p:pic>
      <p:sp>
        <p:nvSpPr>
          <p:cNvPr id="5" name="TextBox 4">
            <a:extLst>
              <a:ext uri="{FF2B5EF4-FFF2-40B4-BE49-F238E27FC236}">
                <a16:creationId xmlns:a16="http://schemas.microsoft.com/office/drawing/2014/main" id="{9F51F432-9F6E-0FB8-3E9D-C2AE1EF434AA}"/>
              </a:ext>
            </a:extLst>
          </p:cNvPr>
          <p:cNvSpPr txBox="1"/>
          <p:nvPr/>
        </p:nvSpPr>
        <p:spPr>
          <a:xfrm>
            <a:off x="999945" y="3174283"/>
            <a:ext cx="3572055" cy="1169551"/>
          </a:xfrm>
          <a:prstGeom prst="rect">
            <a:avLst/>
          </a:prstGeom>
          <a:noFill/>
        </p:spPr>
        <p:txBody>
          <a:bodyPr wrap="square">
            <a:spAutoFit/>
          </a:bodyPr>
          <a:lstStyle/>
          <a:p>
            <a:r>
              <a:rPr lang="en-US" dirty="0" err="1">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Tensorflow</a:t>
            </a:r>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and </a:t>
            </a:r>
            <a:r>
              <a:rPr lang="en-US" dirty="0" err="1">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Keras</a:t>
            </a:r>
            <a:r>
              <a:rPr lang="en-US"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 are used for food image recognition, enabling the app to identify food items from images and provide recipe suggestions and nutritional information.</a:t>
            </a:r>
            <a:endPar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518F9219-5653-72C3-A2BB-0A16F245379B}"/>
              </a:ext>
            </a:extLst>
          </p:cNvPr>
          <p:cNvSpPr txBox="1"/>
          <p:nvPr/>
        </p:nvSpPr>
        <p:spPr>
          <a:xfrm>
            <a:off x="4928050" y="3113958"/>
            <a:ext cx="3156577" cy="1169551"/>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Scikit Learn is used for recommending recipes based on pantry ingredients and for predictive analytics to forecast pantry needs and optimize grocery shopping.</a:t>
            </a:r>
          </a:p>
        </p:txBody>
      </p:sp>
    </p:spTree>
    <p:extLst>
      <p:ext uri="{BB962C8B-B14F-4D97-AF65-F5344CB8AC3E}">
        <p14:creationId xmlns:p14="http://schemas.microsoft.com/office/powerpoint/2010/main" val="2945384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44906" y="1081273"/>
            <a:ext cx="2305500" cy="394500"/>
          </a:xfrm>
          <a:prstGeom prst="rect">
            <a:avLst/>
          </a:prstGeom>
        </p:spPr>
        <p:txBody>
          <a:bodyPr spcFirstLastPara="1" wrap="square" lIns="91425" tIns="91425" rIns="91425" bIns="91425" anchor="b" anchorCtr="0">
            <a:noAutofit/>
          </a:bodyPr>
          <a:lstStyle/>
          <a:p>
            <a:pPr marL="0" lvl="0" indent="0"/>
            <a:r>
              <a:rPr lang="en-US" sz="2000" dirty="0"/>
              <a:t>Improvements from last feedback</a:t>
            </a:r>
            <a:endParaRPr lang="en-US" sz="1400" dirty="0"/>
          </a:p>
        </p:txBody>
      </p:sp>
      <p:sp>
        <p:nvSpPr>
          <p:cNvPr id="405" name="Google Shape;405;p37"/>
          <p:cNvSpPr txBox="1">
            <a:spLocks noGrp="1"/>
          </p:cNvSpPr>
          <p:nvPr>
            <p:ph type="subTitle" idx="13"/>
          </p:nvPr>
        </p:nvSpPr>
        <p:spPr>
          <a:xfrm>
            <a:off x="1976322" y="1693383"/>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Project Description</a:t>
            </a:r>
            <a:endParaRPr sz="2000" dirty="0"/>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8" name="Google Shape;410;p37"/>
          <p:cNvPicPr preferRelativeResize="0"/>
          <p:nvPr/>
        </p:nvPicPr>
        <p:blipFill rotWithShape="1">
          <a:blip r:embed="rId3">
            <a:alphaModFix/>
          </a:blip>
          <a:srcRect t="49657"/>
          <a:stretch/>
        </p:blipFill>
        <p:spPr>
          <a:xfrm>
            <a:off x="906383" y="2257041"/>
            <a:ext cx="933022" cy="575520"/>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0" name="Google Shape;410;p37"/>
          <p:cNvPicPr preferRelativeResize="0"/>
          <p:nvPr/>
        </p:nvPicPr>
        <p:blipFill rotWithShape="1">
          <a:blip r:embed="rId3">
            <a:alphaModFix/>
          </a:blip>
          <a:srcRect t="49657"/>
          <a:stretch/>
        </p:blipFill>
        <p:spPr>
          <a:xfrm>
            <a:off x="4336623" y="3647794"/>
            <a:ext cx="859712" cy="561559"/>
          </a:xfrm>
          <a:prstGeom prst="rect">
            <a:avLst/>
          </a:prstGeom>
          <a:noFill/>
          <a:ln>
            <a:noFill/>
          </a:ln>
        </p:spPr>
      </p:pic>
      <p:pic>
        <p:nvPicPr>
          <p:cNvPr id="31" name="Google Shape;410;p37"/>
          <p:cNvPicPr preferRelativeResize="0"/>
          <p:nvPr/>
        </p:nvPicPr>
        <p:blipFill rotWithShape="1">
          <a:blip r:embed="rId3">
            <a:alphaModFix/>
          </a:blip>
          <a:srcRect t="49657"/>
          <a:stretch/>
        </p:blipFill>
        <p:spPr>
          <a:xfrm>
            <a:off x="4321610" y="2995948"/>
            <a:ext cx="850711" cy="485569"/>
          </a:xfrm>
          <a:prstGeom prst="rect">
            <a:avLst/>
          </a:prstGeom>
          <a:noFill/>
          <a:ln>
            <a:noFill/>
          </a:ln>
        </p:spPr>
      </p:pic>
      <p:pic>
        <p:nvPicPr>
          <p:cNvPr id="32" name="Google Shape;410;p37"/>
          <p:cNvPicPr preferRelativeResize="0"/>
          <p:nvPr/>
        </p:nvPicPr>
        <p:blipFill rotWithShape="1">
          <a:blip r:embed="rId3">
            <a:alphaModFix/>
          </a:blip>
          <a:srcRect t="49657"/>
          <a:stretch/>
        </p:blipFill>
        <p:spPr>
          <a:xfrm>
            <a:off x="4336623" y="2283155"/>
            <a:ext cx="856020" cy="508748"/>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04</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5" name="Google Shape;410;p37"/>
          <p:cNvPicPr preferRelativeResize="0"/>
          <p:nvPr/>
        </p:nvPicPr>
        <p:blipFill rotWithShape="1">
          <a:blip r:embed="rId3">
            <a:alphaModFix/>
          </a:blip>
          <a:srcRect t="49657"/>
          <a:stretch/>
        </p:blipFill>
        <p:spPr>
          <a:xfrm>
            <a:off x="906383" y="2905998"/>
            <a:ext cx="933022" cy="575520"/>
          </a:xfrm>
          <a:prstGeom prst="rect">
            <a:avLst/>
          </a:prstGeom>
          <a:noFill/>
          <a:ln>
            <a:noFill/>
          </a:ln>
        </p:spPr>
      </p:pic>
      <p:pic>
        <p:nvPicPr>
          <p:cNvPr id="36" name="Google Shape;410;p37"/>
          <p:cNvPicPr preferRelativeResize="0"/>
          <p:nvPr/>
        </p:nvPicPr>
        <p:blipFill rotWithShape="1">
          <a:blip r:embed="rId3">
            <a:alphaModFix/>
          </a:blip>
          <a:srcRect t="49657"/>
          <a:stretch/>
        </p:blipFill>
        <p:spPr>
          <a:xfrm>
            <a:off x="906383" y="3616697"/>
            <a:ext cx="933022" cy="575520"/>
          </a:xfrm>
          <a:prstGeom prst="rect">
            <a:avLst/>
          </a:prstGeom>
          <a:noFill/>
          <a:ln>
            <a:noFill/>
          </a:ln>
        </p:spPr>
      </p:pic>
      <p:sp>
        <p:nvSpPr>
          <p:cNvPr id="6" name="Rectangle 5"/>
          <p:cNvSpPr/>
          <p:nvPr/>
        </p:nvSpPr>
        <p:spPr>
          <a:xfrm>
            <a:off x="1065758" y="2267802"/>
            <a:ext cx="61427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
        <p:nvSpPr>
          <p:cNvPr id="7" name="Rectangle 6"/>
          <p:cNvSpPr/>
          <p:nvPr/>
        </p:nvSpPr>
        <p:spPr>
          <a:xfrm>
            <a:off x="4490603" y="2288040"/>
            <a:ext cx="595035"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06</a:t>
            </a:r>
          </a:p>
        </p:txBody>
      </p:sp>
      <p:sp>
        <p:nvSpPr>
          <p:cNvPr id="8" name="Rectangle 7"/>
          <p:cNvSpPr/>
          <p:nvPr/>
        </p:nvSpPr>
        <p:spPr>
          <a:xfrm>
            <a:off x="1072170" y="2929604"/>
            <a:ext cx="607859"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07</a:t>
            </a:r>
          </a:p>
          <a:p>
            <a:pPr lvl="0" algn="ctr"/>
            <a:endParaRPr lang="en" dirty="0"/>
          </a:p>
        </p:txBody>
      </p:sp>
      <p:sp>
        <p:nvSpPr>
          <p:cNvPr id="9" name="Rectangle 8"/>
          <p:cNvSpPr/>
          <p:nvPr/>
        </p:nvSpPr>
        <p:spPr>
          <a:xfrm>
            <a:off x="4469764" y="3010747"/>
            <a:ext cx="593431"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08</a:t>
            </a:r>
          </a:p>
        </p:txBody>
      </p:sp>
      <p:sp>
        <p:nvSpPr>
          <p:cNvPr id="10" name="Rectangle 9"/>
          <p:cNvSpPr/>
          <p:nvPr/>
        </p:nvSpPr>
        <p:spPr>
          <a:xfrm>
            <a:off x="1056139" y="3638219"/>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11" name="Rectangle 10"/>
          <p:cNvSpPr/>
          <p:nvPr/>
        </p:nvSpPr>
        <p:spPr>
          <a:xfrm>
            <a:off x="4477953" y="3653608"/>
            <a:ext cx="546643" cy="523220"/>
          </a:xfrm>
          <a:prstGeom prst="rect">
            <a:avLst/>
          </a:prstGeom>
        </p:spPr>
        <p:txBody>
          <a:bodyPr wrap="square">
            <a:spAutoFit/>
          </a:bodyPr>
          <a:lstStyle/>
          <a:p>
            <a:pPr lvl="0" algn="ctr">
              <a:buClr>
                <a:srgbClr val="CB2127"/>
              </a:buClr>
              <a:buSzPts val="3000"/>
            </a:pPr>
            <a:r>
              <a:rPr lang="en" sz="2800" dirty="0">
                <a:solidFill>
                  <a:srgbClr val="FEE0C4"/>
                </a:solidFill>
                <a:latin typeface="Averia Serif Libre"/>
                <a:sym typeface="Averia Serif Libre"/>
              </a:rPr>
              <a:t>10</a:t>
            </a:r>
          </a:p>
        </p:txBody>
      </p:sp>
      <p:sp>
        <p:nvSpPr>
          <p:cNvPr id="37" name="Google Shape;404;p37"/>
          <p:cNvSpPr txBox="1">
            <a:spLocks noGrp="1"/>
          </p:cNvSpPr>
          <p:nvPr>
            <p:ph type="subTitle" idx="9"/>
          </p:nvPr>
        </p:nvSpPr>
        <p:spPr>
          <a:xfrm>
            <a:off x="5401894" y="2013739"/>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 Members Roles and Responsibilities</a:t>
            </a:r>
            <a:endParaRPr sz="2000" dirty="0"/>
          </a:p>
        </p:txBody>
      </p:sp>
      <p:sp>
        <p:nvSpPr>
          <p:cNvPr id="38" name="Google Shape;404;p37"/>
          <p:cNvSpPr txBox="1">
            <a:spLocks noGrp="1"/>
          </p:cNvSpPr>
          <p:nvPr>
            <p:ph type="subTitle" idx="9"/>
          </p:nvPr>
        </p:nvSpPr>
        <p:spPr>
          <a:xfrm>
            <a:off x="2046116" y="2579793"/>
            <a:ext cx="2330632"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Teamworking Agreement</a:t>
            </a:r>
          </a:p>
        </p:txBody>
      </p:sp>
      <p:sp>
        <p:nvSpPr>
          <p:cNvPr id="27" name="Google Shape;404;p37"/>
          <p:cNvSpPr txBox="1">
            <a:spLocks noGrp="1"/>
          </p:cNvSpPr>
          <p:nvPr>
            <p:ph type="subTitle" idx="9"/>
          </p:nvPr>
        </p:nvSpPr>
        <p:spPr>
          <a:xfrm>
            <a:off x="5401894" y="2443824"/>
            <a:ext cx="1721260" cy="400111"/>
          </a:xfrm>
          <a:prstGeom prst="rect">
            <a:avLst/>
          </a:prstGeom>
        </p:spPr>
        <p:txBody>
          <a:bodyPr spcFirstLastPara="1" wrap="square" lIns="91425" tIns="91425" rIns="91425" bIns="91425" anchor="b" anchorCtr="0">
            <a:noAutofit/>
          </a:bodyPr>
          <a:lstStyle/>
          <a:p>
            <a:pPr marL="0" lvl="0" indent="0"/>
            <a:r>
              <a:rPr lang="en-US" sz="2000" dirty="0"/>
              <a:t>Personas</a:t>
            </a:r>
            <a:endParaRPr sz="1400" dirty="0"/>
          </a:p>
        </p:txBody>
      </p:sp>
      <p:sp>
        <p:nvSpPr>
          <p:cNvPr id="39" name="Google Shape;404;p37"/>
          <p:cNvSpPr txBox="1">
            <a:spLocks noGrp="1"/>
          </p:cNvSpPr>
          <p:nvPr>
            <p:ph type="subTitle" idx="9"/>
          </p:nvPr>
        </p:nvSpPr>
        <p:spPr>
          <a:xfrm>
            <a:off x="2109851" y="3139467"/>
            <a:ext cx="173852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MVP</a:t>
            </a:r>
            <a:endParaRPr sz="2000" dirty="0"/>
          </a:p>
        </p:txBody>
      </p:sp>
      <p:sp>
        <p:nvSpPr>
          <p:cNvPr id="40" name="Google Shape;404;p37"/>
          <p:cNvSpPr txBox="1">
            <a:spLocks noGrp="1"/>
          </p:cNvSpPr>
          <p:nvPr>
            <p:ph type="subTitle" idx="9"/>
          </p:nvPr>
        </p:nvSpPr>
        <p:spPr>
          <a:xfrm>
            <a:off x="5401894" y="4566304"/>
            <a:ext cx="171566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Product Backlog</a:t>
            </a:r>
            <a:endParaRPr sz="2000" dirty="0"/>
          </a:p>
        </p:txBody>
      </p:sp>
      <p:pic>
        <p:nvPicPr>
          <p:cNvPr id="43" name="Google Shape;410;p37"/>
          <p:cNvPicPr preferRelativeResize="0"/>
          <p:nvPr/>
        </p:nvPicPr>
        <p:blipFill rotWithShape="1">
          <a:blip r:embed="rId3">
            <a:alphaModFix/>
          </a:blip>
          <a:srcRect t="49657"/>
          <a:stretch/>
        </p:blipFill>
        <p:spPr>
          <a:xfrm>
            <a:off x="4316302" y="4321359"/>
            <a:ext cx="880033" cy="519255"/>
          </a:xfrm>
          <a:prstGeom prst="rect">
            <a:avLst/>
          </a:prstGeom>
          <a:noFill/>
          <a:ln>
            <a:noFill/>
          </a:ln>
        </p:spPr>
      </p:pic>
      <p:pic>
        <p:nvPicPr>
          <p:cNvPr id="44" name="Google Shape;410;p37"/>
          <p:cNvPicPr preferRelativeResize="0"/>
          <p:nvPr/>
        </p:nvPicPr>
        <p:blipFill rotWithShape="1">
          <a:blip r:embed="rId3">
            <a:alphaModFix/>
          </a:blip>
          <a:srcRect t="49657"/>
          <a:stretch/>
        </p:blipFill>
        <p:spPr>
          <a:xfrm>
            <a:off x="929127" y="4265095"/>
            <a:ext cx="933022" cy="575520"/>
          </a:xfrm>
          <a:prstGeom prst="rect">
            <a:avLst/>
          </a:prstGeom>
          <a:noFill/>
          <a:ln>
            <a:noFill/>
          </a:ln>
        </p:spPr>
      </p:pic>
      <p:sp>
        <p:nvSpPr>
          <p:cNvPr id="3" name="Rectangle 2"/>
          <p:cNvSpPr/>
          <p:nvPr/>
        </p:nvSpPr>
        <p:spPr>
          <a:xfrm>
            <a:off x="1118656" y="4275856"/>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
        <p:nvSpPr>
          <p:cNvPr id="12" name="Rectangle 11"/>
          <p:cNvSpPr/>
          <p:nvPr/>
        </p:nvSpPr>
        <p:spPr>
          <a:xfrm>
            <a:off x="4521861" y="4317325"/>
            <a:ext cx="532517"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12</a:t>
            </a:r>
          </a:p>
        </p:txBody>
      </p:sp>
      <p:sp>
        <p:nvSpPr>
          <p:cNvPr id="5" name="Google Shape;404;p37">
            <a:extLst>
              <a:ext uri="{FF2B5EF4-FFF2-40B4-BE49-F238E27FC236}">
                <a16:creationId xmlns:a16="http://schemas.microsoft.com/office/drawing/2014/main" id="{329B99E1-61B2-9BC4-6A5E-3D27BDD7C58F}"/>
              </a:ext>
            </a:extLst>
          </p:cNvPr>
          <p:cNvSpPr txBox="1">
            <a:spLocks/>
          </p:cNvSpPr>
          <p:nvPr/>
        </p:nvSpPr>
        <p:spPr>
          <a:xfrm>
            <a:off x="5401894" y="856188"/>
            <a:ext cx="1721260" cy="4001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Introduction</a:t>
            </a:r>
            <a:endParaRPr lang="en-US" sz="1400" dirty="0"/>
          </a:p>
        </p:txBody>
      </p:sp>
      <p:sp>
        <p:nvSpPr>
          <p:cNvPr id="13" name="Rectangle 12">
            <a:extLst>
              <a:ext uri="{FF2B5EF4-FFF2-40B4-BE49-F238E27FC236}">
                <a16:creationId xmlns:a16="http://schemas.microsoft.com/office/drawing/2014/main" id="{D0F89B70-A189-09D8-7180-813BDCA4C8E6}"/>
              </a:ext>
            </a:extLst>
          </p:cNvPr>
          <p:cNvSpPr/>
          <p:nvPr/>
        </p:nvSpPr>
        <p:spPr>
          <a:xfrm>
            <a:off x="5433694" y="3710150"/>
            <a:ext cx="1309974"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Diagrams</a:t>
            </a:r>
          </a:p>
        </p:txBody>
      </p:sp>
      <p:sp>
        <p:nvSpPr>
          <p:cNvPr id="2" name="Google Shape;404;p37">
            <a:extLst>
              <a:ext uri="{FF2B5EF4-FFF2-40B4-BE49-F238E27FC236}">
                <a16:creationId xmlns:a16="http://schemas.microsoft.com/office/drawing/2014/main" id="{35EAF04D-20B3-C8CE-ECBC-AEB7069A8163}"/>
              </a:ext>
            </a:extLst>
          </p:cNvPr>
          <p:cNvSpPr txBox="1">
            <a:spLocks/>
          </p:cNvSpPr>
          <p:nvPr/>
        </p:nvSpPr>
        <p:spPr>
          <a:xfrm>
            <a:off x="5355980" y="3191357"/>
            <a:ext cx="23055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a:t>Technologies and Languages</a:t>
            </a:r>
            <a:endParaRPr lang="en-US" sz="2000" dirty="0"/>
          </a:p>
        </p:txBody>
      </p:sp>
      <p:sp>
        <p:nvSpPr>
          <p:cNvPr id="4" name="Google Shape;405;p37">
            <a:extLst>
              <a:ext uri="{FF2B5EF4-FFF2-40B4-BE49-F238E27FC236}">
                <a16:creationId xmlns:a16="http://schemas.microsoft.com/office/drawing/2014/main" id="{995DDFAB-6432-0339-B6A5-91838ADC1CCE}"/>
              </a:ext>
            </a:extLst>
          </p:cNvPr>
          <p:cNvSpPr txBox="1">
            <a:spLocks/>
          </p:cNvSpPr>
          <p:nvPr/>
        </p:nvSpPr>
        <p:spPr>
          <a:xfrm>
            <a:off x="1976322" y="3773461"/>
            <a:ext cx="290706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Algorithms</a:t>
            </a:r>
          </a:p>
        </p:txBody>
      </p:sp>
      <p:sp>
        <p:nvSpPr>
          <p:cNvPr id="16" name="Google Shape;404;p37">
            <a:extLst>
              <a:ext uri="{FF2B5EF4-FFF2-40B4-BE49-F238E27FC236}">
                <a16:creationId xmlns:a16="http://schemas.microsoft.com/office/drawing/2014/main" id="{F750CA15-7B08-6D78-E56A-58E279274825}"/>
              </a:ext>
            </a:extLst>
          </p:cNvPr>
          <p:cNvSpPr txBox="1">
            <a:spLocks/>
          </p:cNvSpPr>
          <p:nvPr/>
        </p:nvSpPr>
        <p:spPr>
          <a:xfrm>
            <a:off x="1989252" y="4381685"/>
            <a:ext cx="2167405"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3 Recap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448943" y="1259457"/>
            <a:ext cx="6047412" cy="3191774"/>
          </a:xfrm>
        </p:spPr>
        <p:txBody>
          <a:bodyPr anchor="ctr"/>
          <a:lstStyle/>
          <a:p>
            <a:pPr algn="l">
              <a:buFont typeface="Arial" panose="020B0604020202020204" pitchFamily="34" charset="0"/>
              <a:buChar char="•"/>
            </a:pPr>
            <a:r>
              <a:rPr lang="en-US" sz="1200" dirty="0" err="1">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MobileNet</a:t>
            </a: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 Models </a:t>
            </a:r>
            <a:r>
              <a:rPr lang="en-US" sz="1200" dirty="0">
                <a:latin typeface="Lato" panose="020F0502020204030203" pitchFamily="34" charset="0"/>
                <a:ea typeface="Lato" panose="020F0502020204030203" pitchFamily="34" charset="0"/>
                <a:cs typeface="Lato" panose="020F0502020204030203" pitchFamily="34" charset="0"/>
              </a:rPr>
              <a:t>are deep learning models optimized for mobile and edge devices. In our project, we used </a:t>
            </a:r>
            <a:r>
              <a:rPr lang="en-US" sz="1200" dirty="0" err="1">
                <a:latin typeface="Lato" panose="020F0502020204030203" pitchFamily="34" charset="0"/>
                <a:ea typeface="Lato" panose="020F0502020204030203" pitchFamily="34" charset="0"/>
                <a:cs typeface="Lato" panose="020F0502020204030203" pitchFamily="34" charset="0"/>
              </a:rPr>
              <a:t>MobileNet</a:t>
            </a:r>
            <a:r>
              <a:rPr lang="en-US" sz="1200" dirty="0">
                <a:latin typeface="Lato" panose="020F0502020204030203" pitchFamily="34" charset="0"/>
                <a:ea typeface="Lato" panose="020F0502020204030203" pitchFamily="34" charset="0"/>
                <a:cs typeface="Lato" panose="020F0502020204030203" pitchFamily="34" charset="0"/>
              </a:rPr>
              <a:t> for image recognition tasks, such as identifying identifying recipe and nutritional value of the food item from the uploaded image. </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K-Nearest Neighbors </a:t>
            </a:r>
            <a:r>
              <a:rPr lang="en-US" sz="1200" dirty="0">
                <a:latin typeface="Lato" panose="020F0502020204030203" pitchFamily="34" charset="0"/>
                <a:ea typeface="Lato" panose="020F0502020204030203" pitchFamily="34" charset="0"/>
                <a:cs typeface="Lato" panose="020F0502020204030203" pitchFamily="34" charset="0"/>
              </a:rPr>
              <a:t>is a simple, versatile machine-learning algorithm used for classification and regression. We used KNN to suggest recipes by finding the closest match to the uploaded image.</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3">
                    <a:lumMod val="50000"/>
                  </a:schemeClr>
                </a:solidFill>
                <a:latin typeface="Lato" panose="020F0502020204030203" pitchFamily="34" charset="0"/>
                <a:ea typeface="Lato" panose="020F0502020204030203" pitchFamily="34" charset="0"/>
                <a:cs typeface="Lato" panose="020F0502020204030203" pitchFamily="34" charset="0"/>
              </a:rPr>
              <a:t>VGG16</a:t>
            </a:r>
            <a:r>
              <a:rPr lang="en-US" sz="1200" dirty="0">
                <a:latin typeface="Lato" panose="020F0502020204030203" pitchFamily="34" charset="0"/>
                <a:ea typeface="Lato" panose="020F0502020204030203" pitchFamily="34" charset="0"/>
                <a:cs typeface="Lato" panose="020F0502020204030203" pitchFamily="34" charset="0"/>
              </a:rPr>
              <a:t> is a convolutional neural network model known for its effectiveness in image recognition. VGG16 was utilized for analyzing images of food to help with recipe generation.</a:t>
            </a: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82199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519311" y="1068999"/>
            <a:ext cx="5813141" cy="2331777"/>
          </a:xfrm>
        </p:spPr>
        <p:txBody>
          <a:bodyPr anchor="ctr"/>
          <a:lstStyle/>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Random Forest </a:t>
            </a:r>
            <a:r>
              <a:rPr lang="en-US" sz="1200" dirty="0">
                <a:latin typeface="Lato" panose="020F0502020204030203" pitchFamily="34" charset="0"/>
                <a:ea typeface="Lato" panose="020F0502020204030203" pitchFamily="34" charset="0"/>
                <a:cs typeface="Lato" panose="020F0502020204030203" pitchFamily="34" charset="0"/>
              </a:rPr>
              <a:t>is an ensemble learning method used for classification and regression. This algorithm is deployed to predict the nutritional values of uploaded items of food.</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Web Scraping </a:t>
            </a:r>
            <a:r>
              <a:rPr lang="en-US" sz="1200" dirty="0">
                <a:latin typeface="Lato" panose="020F0502020204030203" pitchFamily="34" charset="0"/>
                <a:ea typeface="Lato" panose="020F0502020204030203" pitchFamily="34" charset="0"/>
                <a:cs typeface="Lato" panose="020F0502020204030203" pitchFamily="34" charset="0"/>
              </a:rPr>
              <a:t>was used to gather recipes from the internet to find appropriate recipes and their nutritional values.</a:t>
            </a:r>
            <a:br>
              <a:rPr lang="en-US" sz="1200" dirty="0">
                <a:latin typeface="Lato" panose="020F0502020204030203" pitchFamily="34" charset="0"/>
                <a:ea typeface="Lato" panose="020F0502020204030203" pitchFamily="34" charset="0"/>
                <a:cs typeface="Lato" panose="020F0502020204030203" pitchFamily="34" charset="0"/>
              </a:rPr>
            </a:b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34183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6802" y="724534"/>
            <a:ext cx="5719309" cy="1270500"/>
          </a:xfrm>
        </p:spPr>
        <p:txBody>
          <a:bodyPr/>
          <a:lstStyle/>
          <a:p>
            <a:r>
              <a:rPr lang="en-US" sz="6600" dirty="0"/>
              <a:t>Diagrams</a:t>
            </a:r>
          </a:p>
        </p:txBody>
      </p:sp>
      <p:sp>
        <p:nvSpPr>
          <p:cNvPr id="3" name="Subtitle 2"/>
          <p:cNvSpPr>
            <a:spLocks noGrp="1"/>
          </p:cNvSpPr>
          <p:nvPr>
            <p:ph type="subTitle" idx="1"/>
          </p:nvPr>
        </p:nvSpPr>
        <p:spPr>
          <a:xfrm>
            <a:off x="2414106" y="2011839"/>
            <a:ext cx="4304700" cy="1636501"/>
          </a:xfrm>
        </p:spPr>
        <p:txBody>
          <a:bodyPr/>
          <a:lstStyle/>
          <a:p>
            <a:pPr algn="l">
              <a:buFont typeface="Arial" panose="020B0604020202020204" pitchFamily="34" charset="0"/>
              <a:buChar char="•"/>
            </a:pPr>
            <a:r>
              <a:rPr lang="en-US" sz="1400" b="1" dirty="0">
                <a:solidFill>
                  <a:schemeClr val="accent5">
                    <a:lumMod val="75000"/>
                  </a:schemeClr>
                </a:solidFill>
              </a:rPr>
              <a:t>Architecture Diagram</a:t>
            </a:r>
          </a:p>
          <a:p>
            <a:pPr algn="l">
              <a:buFont typeface="Arial" panose="020B0604020202020204" pitchFamily="34" charset="0"/>
              <a:buChar char="•"/>
            </a:pPr>
            <a:r>
              <a:rPr lang="en-US" sz="1400" b="1" dirty="0">
                <a:solidFill>
                  <a:schemeClr val="accent5">
                    <a:lumMod val="75000"/>
                  </a:schemeClr>
                </a:solidFill>
              </a:rPr>
              <a:t>Context Diagram</a:t>
            </a:r>
          </a:p>
          <a:p>
            <a:pPr algn="l">
              <a:buFont typeface="Arial" panose="020B0604020202020204" pitchFamily="34" charset="0"/>
              <a:buChar char="•"/>
            </a:pPr>
            <a:r>
              <a:rPr lang="en-US" sz="1400" b="1" dirty="0">
                <a:solidFill>
                  <a:schemeClr val="accent5">
                    <a:lumMod val="75000"/>
                  </a:schemeClr>
                </a:solidFill>
              </a:rPr>
              <a:t>ER Diagram</a:t>
            </a:r>
          </a:p>
          <a:p>
            <a:pPr algn="l">
              <a:buFont typeface="Arial" panose="020B0604020202020204" pitchFamily="34" charset="0"/>
              <a:buChar char="•"/>
            </a:pPr>
            <a:r>
              <a:rPr lang="en-US" sz="1400" b="1" dirty="0">
                <a:solidFill>
                  <a:schemeClr val="accent5">
                    <a:lumMod val="75000"/>
                  </a:schemeClr>
                </a:solidFill>
              </a:rPr>
              <a:t>Sequence Diagram</a:t>
            </a:r>
          </a:p>
          <a:p>
            <a:pPr algn="l">
              <a:buFont typeface="Arial" panose="020B0604020202020204" pitchFamily="34" charset="0"/>
              <a:buChar char="•"/>
            </a:pPr>
            <a:r>
              <a:rPr lang="en-US" sz="1400" b="1" dirty="0">
                <a:solidFill>
                  <a:schemeClr val="accent5">
                    <a:lumMod val="75000"/>
                  </a:schemeClr>
                </a:solidFill>
              </a:rPr>
              <a:t>State Diagram</a:t>
            </a:r>
          </a:p>
          <a:p>
            <a:pPr algn="l">
              <a:buFont typeface="Arial" panose="020B0604020202020204" pitchFamily="34" charset="0"/>
              <a:buChar char="•"/>
            </a:pPr>
            <a:r>
              <a:rPr lang="en-US" sz="1400" b="1" dirty="0">
                <a:solidFill>
                  <a:schemeClr val="accent5">
                    <a:lumMod val="75000"/>
                  </a:schemeClr>
                </a:solidFill>
              </a:rPr>
              <a:t>Class Diagram</a:t>
            </a:r>
          </a:p>
        </p:txBody>
      </p:sp>
      <p:pic>
        <p:nvPicPr>
          <p:cNvPr id="4" name="Picture 3">
            <a:extLst>
              <a:ext uri="{FF2B5EF4-FFF2-40B4-BE49-F238E27FC236}">
                <a16:creationId xmlns:a16="http://schemas.microsoft.com/office/drawing/2014/main" id="{7E6B7238-68CB-5B05-5401-F1B795678B92}"/>
              </a:ext>
            </a:extLst>
          </p:cNvPr>
          <p:cNvPicPr>
            <a:picLocks noChangeAspect="1"/>
          </p:cNvPicPr>
          <p:nvPr/>
        </p:nvPicPr>
        <p:blipFill>
          <a:blip r:embed="rId2"/>
          <a:stretch>
            <a:fillRect/>
          </a:stretch>
        </p:blipFill>
        <p:spPr>
          <a:xfrm rot="21308555">
            <a:off x="1499447" y="883096"/>
            <a:ext cx="1168553" cy="829672"/>
          </a:xfrm>
          <a:prstGeom prst="rect">
            <a:avLst/>
          </a:prstGeom>
        </p:spPr>
      </p:pic>
      <p:sp>
        <p:nvSpPr>
          <p:cNvPr id="5" name="Rectangle 4">
            <a:extLst>
              <a:ext uri="{FF2B5EF4-FFF2-40B4-BE49-F238E27FC236}">
                <a16:creationId xmlns:a16="http://schemas.microsoft.com/office/drawing/2014/main" id="{F74D49BB-9A0C-5449-5BC9-67B5B1F77F29}"/>
              </a:ext>
            </a:extLst>
          </p:cNvPr>
          <p:cNvSpPr/>
          <p:nvPr/>
        </p:nvSpPr>
        <p:spPr>
          <a:xfrm rot="20558448">
            <a:off x="1780215" y="1058905"/>
            <a:ext cx="607019" cy="584775"/>
          </a:xfrm>
          <a:prstGeom prst="rect">
            <a:avLst/>
          </a:prstGeom>
        </p:spPr>
        <p:txBody>
          <a:bodyPr wrap="square">
            <a:spAutoFit/>
          </a:bodyPr>
          <a:lstStyle/>
          <a:p>
            <a:pPr lvl="0" algn="ctr">
              <a:buClr>
                <a:srgbClr val="CB2127"/>
              </a:buClr>
              <a:buSzPts val="3000"/>
            </a:pPr>
            <a:r>
              <a:rPr lang="en" sz="3200" dirty="0">
                <a:solidFill>
                  <a:srgbClr val="FEE0C4"/>
                </a:solidFill>
                <a:latin typeface="Averia Serif Libre"/>
                <a:sym typeface="Averia Serif Libre"/>
              </a:rPr>
              <a:t>10</a:t>
            </a:r>
          </a:p>
        </p:txBody>
      </p:sp>
    </p:spTree>
    <p:extLst>
      <p:ext uri="{BB962C8B-B14F-4D97-AF65-F5344CB8AC3E}">
        <p14:creationId xmlns:p14="http://schemas.microsoft.com/office/powerpoint/2010/main" val="6957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572" y="482441"/>
            <a:ext cx="6414989" cy="812285"/>
          </a:xfrm>
        </p:spPr>
        <p:txBody>
          <a:bodyPr/>
          <a:lstStyle/>
          <a:p>
            <a:r>
              <a:rPr lang="en-US" dirty="0"/>
              <a:t>Architecture Diagram</a:t>
            </a:r>
          </a:p>
        </p:txBody>
      </p:sp>
      <p:pic>
        <p:nvPicPr>
          <p:cNvPr id="6" name="Picture 5" descr="A diagram of a software process&#10;&#10;Description automatically generated">
            <a:extLst>
              <a:ext uri="{FF2B5EF4-FFF2-40B4-BE49-F238E27FC236}">
                <a16:creationId xmlns:a16="http://schemas.microsoft.com/office/drawing/2014/main" id="{1839A5F8-42CA-1649-BBA2-F6EE496589DF}"/>
              </a:ext>
            </a:extLst>
          </p:cNvPr>
          <p:cNvPicPr>
            <a:picLocks noChangeAspect="1"/>
          </p:cNvPicPr>
          <p:nvPr/>
        </p:nvPicPr>
        <p:blipFill>
          <a:blip r:embed="rId2"/>
          <a:stretch>
            <a:fillRect/>
          </a:stretch>
        </p:blipFill>
        <p:spPr>
          <a:xfrm>
            <a:off x="2973116" y="1036948"/>
            <a:ext cx="2553087" cy="4106552"/>
          </a:xfrm>
          <a:prstGeom prst="rect">
            <a:avLst/>
          </a:prstGeom>
        </p:spPr>
      </p:pic>
    </p:spTree>
    <p:extLst>
      <p:ext uri="{BB962C8B-B14F-4D97-AF65-F5344CB8AC3E}">
        <p14:creationId xmlns:p14="http://schemas.microsoft.com/office/powerpoint/2010/main" val="391883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54" y="487558"/>
            <a:ext cx="7422292" cy="4558614"/>
          </a:xfrm>
          <a:prstGeom prst="rect">
            <a:avLst/>
          </a:prstGeom>
        </p:spPr>
      </p:pic>
      <p:sp>
        <p:nvSpPr>
          <p:cNvPr id="2" name="Title 1"/>
          <p:cNvSpPr>
            <a:spLocks noGrp="1"/>
          </p:cNvSpPr>
          <p:nvPr>
            <p:ph type="title"/>
          </p:nvPr>
        </p:nvSpPr>
        <p:spPr>
          <a:xfrm>
            <a:off x="2380566" y="0"/>
            <a:ext cx="4506265" cy="738354"/>
          </a:xfrm>
        </p:spPr>
        <p:txBody>
          <a:bodyPr/>
          <a:lstStyle/>
          <a:p>
            <a:r>
              <a:rPr lang="en-US" sz="3600" dirty="0"/>
              <a:t>Context Diagram</a:t>
            </a:r>
          </a:p>
        </p:txBody>
      </p:sp>
    </p:spTree>
    <p:extLst>
      <p:ext uri="{BB962C8B-B14F-4D97-AF65-F5344CB8AC3E}">
        <p14:creationId xmlns:p14="http://schemas.microsoft.com/office/powerpoint/2010/main" val="336810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7315" y="-90961"/>
            <a:ext cx="2727029" cy="646331"/>
          </a:xfrm>
          <a:prstGeom prst="rect">
            <a:avLst/>
          </a:prstGeom>
        </p:spPr>
        <p:txBody>
          <a:bodyPr wrap="none">
            <a:spAutoFit/>
          </a:bodyPr>
          <a:lstStyle/>
          <a:p>
            <a:r>
              <a:rPr lang="en-US" sz="3600" dirty="0">
                <a:solidFill>
                  <a:srgbClr val="CB2127"/>
                </a:solidFill>
                <a:latin typeface="Averia Serif Libre"/>
                <a:sym typeface="Averia Serif Libre"/>
              </a:rPr>
              <a:t>ER Diagram</a:t>
            </a:r>
            <a:endParaRPr lang="en-US" dirty="0"/>
          </a:p>
        </p:txBody>
      </p:sp>
      <p:pic>
        <p:nvPicPr>
          <p:cNvPr id="3" name="Picture 2" descr="A diagram of a data flow&#10;&#10;Description automatically generated with medium confidence">
            <a:extLst>
              <a:ext uri="{FF2B5EF4-FFF2-40B4-BE49-F238E27FC236}">
                <a16:creationId xmlns:a16="http://schemas.microsoft.com/office/drawing/2014/main" id="{E8502A5A-8EA0-A8B5-4D83-ED5B68F2ED15}"/>
              </a:ext>
            </a:extLst>
          </p:cNvPr>
          <p:cNvPicPr>
            <a:picLocks noChangeAspect="1"/>
          </p:cNvPicPr>
          <p:nvPr/>
        </p:nvPicPr>
        <p:blipFill>
          <a:blip r:embed="rId2"/>
          <a:stretch>
            <a:fillRect/>
          </a:stretch>
        </p:blipFill>
        <p:spPr>
          <a:xfrm>
            <a:off x="1477850" y="614995"/>
            <a:ext cx="6188299" cy="4237192"/>
          </a:xfrm>
          <a:prstGeom prst="rect">
            <a:avLst/>
          </a:prstGeom>
        </p:spPr>
      </p:pic>
    </p:spTree>
    <p:extLst>
      <p:ext uri="{BB962C8B-B14F-4D97-AF65-F5344CB8AC3E}">
        <p14:creationId xmlns:p14="http://schemas.microsoft.com/office/powerpoint/2010/main" val="4098832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4973" y="720027"/>
            <a:ext cx="7677664" cy="4225765"/>
          </a:xfrm>
          <a:prstGeom prst="rect">
            <a:avLst/>
          </a:prstGeom>
        </p:spPr>
      </p:pic>
      <p:sp>
        <p:nvSpPr>
          <p:cNvPr id="11" name="Rectangle 10"/>
          <p:cNvSpPr/>
          <p:nvPr/>
        </p:nvSpPr>
        <p:spPr>
          <a:xfrm>
            <a:off x="2646190" y="164412"/>
            <a:ext cx="4115229" cy="646331"/>
          </a:xfrm>
          <a:prstGeom prst="rect">
            <a:avLst/>
          </a:prstGeom>
        </p:spPr>
        <p:txBody>
          <a:bodyPr wrap="none">
            <a:spAutoFit/>
          </a:bodyPr>
          <a:lstStyle/>
          <a:p>
            <a:r>
              <a:rPr lang="en-US" sz="3600" dirty="0">
                <a:solidFill>
                  <a:srgbClr val="CB2127"/>
                </a:solidFill>
                <a:latin typeface="Averia Serif Libre"/>
                <a:sym typeface="Averia Serif Libre"/>
              </a:rPr>
              <a:t>Sequence Diagram</a:t>
            </a:r>
            <a:endParaRPr lang="en-US" dirty="0"/>
          </a:p>
        </p:txBody>
      </p:sp>
    </p:spTree>
    <p:extLst>
      <p:ext uri="{BB962C8B-B14F-4D97-AF65-F5344CB8AC3E}">
        <p14:creationId xmlns:p14="http://schemas.microsoft.com/office/powerpoint/2010/main" val="583517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71" t="4167" r="1947" b="2141"/>
          <a:stretch/>
        </p:blipFill>
        <p:spPr>
          <a:xfrm>
            <a:off x="1297933" y="583288"/>
            <a:ext cx="6672722" cy="4560212"/>
          </a:xfrm>
          <a:prstGeom prst="rect">
            <a:avLst/>
          </a:prstGeom>
        </p:spPr>
      </p:pic>
      <p:sp>
        <p:nvSpPr>
          <p:cNvPr id="6" name="Rectangle 5"/>
          <p:cNvSpPr/>
          <p:nvPr/>
        </p:nvSpPr>
        <p:spPr>
          <a:xfrm>
            <a:off x="3349603" y="-1487"/>
            <a:ext cx="2863284" cy="584775"/>
          </a:xfrm>
          <a:prstGeom prst="rect">
            <a:avLst/>
          </a:prstGeom>
        </p:spPr>
        <p:txBody>
          <a:bodyPr wrap="none">
            <a:spAutoFit/>
          </a:bodyPr>
          <a:lstStyle/>
          <a:p>
            <a:r>
              <a:rPr lang="en-US" sz="3200" dirty="0">
                <a:solidFill>
                  <a:srgbClr val="CB2127"/>
                </a:solidFill>
                <a:latin typeface="Averia Serif Libre"/>
                <a:sym typeface="Averia Serif Libre"/>
              </a:rPr>
              <a:t>State Diagram</a:t>
            </a:r>
            <a:endParaRPr lang="en-US" sz="1200" dirty="0"/>
          </a:p>
        </p:txBody>
      </p:sp>
    </p:spTree>
    <p:extLst>
      <p:ext uri="{BB962C8B-B14F-4D97-AF65-F5344CB8AC3E}">
        <p14:creationId xmlns:p14="http://schemas.microsoft.com/office/powerpoint/2010/main" val="4270010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Class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1164893" y="662846"/>
            <a:ext cx="7104610" cy="4407758"/>
          </a:xfrm>
          <a:prstGeom prst="rect">
            <a:avLst/>
          </a:prstGeom>
        </p:spPr>
      </p:pic>
      <p:sp>
        <p:nvSpPr>
          <p:cNvPr id="8" name="Title 1"/>
          <p:cNvSpPr>
            <a:spLocks noGrp="1"/>
          </p:cNvSpPr>
          <p:nvPr>
            <p:ph type="title"/>
          </p:nvPr>
        </p:nvSpPr>
        <p:spPr>
          <a:xfrm>
            <a:off x="2464065" y="90617"/>
            <a:ext cx="4506265" cy="738354"/>
          </a:xfrm>
        </p:spPr>
        <p:txBody>
          <a:bodyPr/>
          <a:lstStyle/>
          <a:p>
            <a:r>
              <a:rPr lang="en-US" sz="3600" dirty="0"/>
              <a:t>Class Diagram</a:t>
            </a:r>
          </a:p>
        </p:txBody>
      </p:sp>
    </p:spTree>
    <p:extLst>
      <p:ext uri="{BB962C8B-B14F-4D97-AF65-F5344CB8AC3E}">
        <p14:creationId xmlns:p14="http://schemas.microsoft.com/office/powerpoint/2010/main" val="45458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3 Recap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952505" cy="369332"/>
          </a:xfrm>
          <a:prstGeom prst="rect">
            <a:avLst/>
          </a:prstGeom>
        </p:spPr>
        <p:txBody>
          <a:bodyPr wrap="none">
            <a:spAutoFit/>
          </a:bodyPr>
          <a:lstStyle/>
          <a:p>
            <a:r>
              <a:rPr lang="en" sz="1800" dirty="0">
                <a:solidFill>
                  <a:srgbClr val="CB2127"/>
                </a:solidFill>
                <a:latin typeface="Averia Serif Libre"/>
                <a:sym typeface="Averia Serif Libre"/>
              </a:rPr>
              <a:t>Sprint 3</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63103" y="382295"/>
            <a:ext cx="46038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graphicFrame>
        <p:nvGraphicFramePr>
          <p:cNvPr id="6" name="Table 5">
            <a:extLst>
              <a:ext uri="{FF2B5EF4-FFF2-40B4-BE49-F238E27FC236}">
                <a16:creationId xmlns:a16="http://schemas.microsoft.com/office/drawing/2014/main" id="{3F3DB485-7F1E-016D-BC1B-61040E738E8F}"/>
              </a:ext>
            </a:extLst>
          </p:cNvPr>
          <p:cNvGraphicFramePr>
            <a:graphicFrameLocks noGrp="1"/>
          </p:cNvGraphicFramePr>
          <p:nvPr>
            <p:extLst>
              <p:ext uri="{D42A27DB-BD31-4B8C-83A1-F6EECF244321}">
                <p14:modId xmlns:p14="http://schemas.microsoft.com/office/powerpoint/2010/main" val="3389990925"/>
              </p:ext>
            </p:extLst>
          </p:nvPr>
        </p:nvGraphicFramePr>
        <p:xfrm>
          <a:off x="857757" y="1290206"/>
          <a:ext cx="7214032" cy="2642221"/>
        </p:xfrm>
        <a:graphic>
          <a:graphicData uri="http://schemas.openxmlformats.org/drawingml/2006/table">
            <a:tbl>
              <a:tblPr>
                <a:tableStyleId>{267E651A-335D-4C88-8EE7-201DD3C482BE}</a:tableStyleId>
              </a:tblPr>
              <a:tblGrid>
                <a:gridCol w="545971">
                  <a:extLst>
                    <a:ext uri="{9D8B030D-6E8A-4147-A177-3AD203B41FA5}">
                      <a16:colId xmlns:a16="http://schemas.microsoft.com/office/drawing/2014/main" val="634294336"/>
                    </a:ext>
                  </a:extLst>
                </a:gridCol>
                <a:gridCol w="348507">
                  <a:extLst>
                    <a:ext uri="{9D8B030D-6E8A-4147-A177-3AD203B41FA5}">
                      <a16:colId xmlns:a16="http://schemas.microsoft.com/office/drawing/2014/main" val="1802139865"/>
                    </a:ext>
                  </a:extLst>
                </a:gridCol>
                <a:gridCol w="935680">
                  <a:extLst>
                    <a:ext uri="{9D8B030D-6E8A-4147-A177-3AD203B41FA5}">
                      <a16:colId xmlns:a16="http://schemas.microsoft.com/office/drawing/2014/main" val="3091656228"/>
                    </a:ext>
                  </a:extLst>
                </a:gridCol>
                <a:gridCol w="2309853">
                  <a:extLst>
                    <a:ext uri="{9D8B030D-6E8A-4147-A177-3AD203B41FA5}">
                      <a16:colId xmlns:a16="http://schemas.microsoft.com/office/drawing/2014/main" val="3791825790"/>
                    </a:ext>
                  </a:extLst>
                </a:gridCol>
                <a:gridCol w="2223316">
                  <a:extLst>
                    <a:ext uri="{9D8B030D-6E8A-4147-A177-3AD203B41FA5}">
                      <a16:colId xmlns:a16="http://schemas.microsoft.com/office/drawing/2014/main" val="988542928"/>
                    </a:ext>
                  </a:extLst>
                </a:gridCol>
                <a:gridCol w="850705">
                  <a:extLst>
                    <a:ext uri="{9D8B030D-6E8A-4147-A177-3AD203B41FA5}">
                      <a16:colId xmlns:a16="http://schemas.microsoft.com/office/drawing/2014/main" val="1444601423"/>
                    </a:ext>
                  </a:extLst>
                </a:gridCol>
              </a:tblGrid>
              <a:tr h="432776">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8722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pic>
        <p:nvPicPr>
          <p:cNvPr id="28" name="Google Shape;410;p37"/>
          <p:cNvPicPr preferRelativeResize="0"/>
          <p:nvPr/>
        </p:nvPicPr>
        <p:blipFill rotWithShape="1">
          <a:blip r:embed="rId3">
            <a:alphaModFix/>
          </a:blip>
          <a:srcRect t="49657"/>
          <a:stretch/>
        </p:blipFill>
        <p:spPr>
          <a:xfrm>
            <a:off x="937491" y="2925866"/>
            <a:ext cx="822417" cy="541412"/>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37491" y="1488073"/>
            <a:ext cx="933022" cy="575520"/>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14</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16</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37" name="Google Shape;404;p37"/>
          <p:cNvSpPr txBox="1">
            <a:spLocks noGrp="1"/>
          </p:cNvSpPr>
          <p:nvPr>
            <p:ph type="subTitle" idx="9"/>
          </p:nvPr>
        </p:nvSpPr>
        <p:spPr>
          <a:xfrm>
            <a:off x="1836261" y="2985516"/>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 Burndown Chart</a:t>
            </a:r>
            <a:endParaRPr sz="2000" dirty="0"/>
          </a:p>
        </p:txBody>
      </p:sp>
      <p:sp>
        <p:nvSpPr>
          <p:cNvPr id="38" name="Google Shape;404;p37"/>
          <p:cNvSpPr txBox="1">
            <a:spLocks noGrp="1"/>
          </p:cNvSpPr>
          <p:nvPr>
            <p:ph type="subTitle" idx="9"/>
          </p:nvPr>
        </p:nvSpPr>
        <p:spPr>
          <a:xfrm>
            <a:off x="1816953" y="3737710"/>
            <a:ext cx="286327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WebApp Screenshots</a:t>
            </a:r>
          </a:p>
        </p:txBody>
      </p:sp>
      <p:pic>
        <p:nvPicPr>
          <p:cNvPr id="21" name="Google Shape;410;p37">
            <a:extLst>
              <a:ext uri="{FF2B5EF4-FFF2-40B4-BE49-F238E27FC236}">
                <a16:creationId xmlns:a16="http://schemas.microsoft.com/office/drawing/2014/main" id="{FE42287B-77EC-75C4-90F8-BC0D301D5A55}"/>
              </a:ext>
            </a:extLst>
          </p:cNvPr>
          <p:cNvPicPr preferRelativeResize="0"/>
          <p:nvPr/>
        </p:nvPicPr>
        <p:blipFill rotWithShape="1">
          <a:blip r:embed="rId3">
            <a:alphaModFix/>
          </a:blip>
          <a:srcRect t="49657"/>
          <a:stretch/>
        </p:blipFill>
        <p:spPr>
          <a:xfrm>
            <a:off x="937491" y="2250503"/>
            <a:ext cx="898770" cy="541412"/>
          </a:xfrm>
          <a:prstGeom prst="rect">
            <a:avLst/>
          </a:prstGeom>
          <a:noFill/>
          <a:ln>
            <a:noFill/>
          </a:ln>
        </p:spPr>
      </p:pic>
      <p:sp>
        <p:nvSpPr>
          <p:cNvPr id="22" name="Google Shape;412;p37">
            <a:extLst>
              <a:ext uri="{FF2B5EF4-FFF2-40B4-BE49-F238E27FC236}">
                <a16:creationId xmlns:a16="http://schemas.microsoft.com/office/drawing/2014/main" id="{17B43FE6-07FD-3513-EA7A-8EE1A925148A}"/>
              </a:ext>
            </a:extLst>
          </p:cNvPr>
          <p:cNvSpPr txBox="1">
            <a:spLocks/>
          </p:cNvSpPr>
          <p:nvPr/>
        </p:nvSpPr>
        <p:spPr>
          <a:xfrm>
            <a:off x="1036652" y="2343399"/>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17</a:t>
            </a:r>
          </a:p>
        </p:txBody>
      </p:sp>
      <p:sp>
        <p:nvSpPr>
          <p:cNvPr id="23" name="Google Shape;404;p37">
            <a:extLst>
              <a:ext uri="{FF2B5EF4-FFF2-40B4-BE49-F238E27FC236}">
                <a16:creationId xmlns:a16="http://schemas.microsoft.com/office/drawing/2014/main" id="{DAA537A5-53E2-5CFC-9A3A-381226E08846}"/>
              </a:ext>
            </a:extLst>
          </p:cNvPr>
          <p:cNvSpPr txBox="1">
            <a:spLocks/>
          </p:cNvSpPr>
          <p:nvPr/>
        </p:nvSpPr>
        <p:spPr>
          <a:xfrm>
            <a:off x="5434494" y="3650688"/>
            <a:ext cx="2330632"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Git</a:t>
            </a:r>
            <a:r>
              <a:rPr lang="en-US" sz="2000" dirty="0"/>
              <a:t>H</a:t>
            </a:r>
            <a:r>
              <a:rPr lang="en" sz="2000" dirty="0" err="1"/>
              <a:t>ub</a:t>
            </a:r>
            <a:r>
              <a:rPr lang="en" sz="2000" dirty="0"/>
              <a:t> Link</a:t>
            </a:r>
          </a:p>
        </p:txBody>
      </p:sp>
      <p:pic>
        <p:nvPicPr>
          <p:cNvPr id="24" name="Google Shape;410;p37">
            <a:extLst>
              <a:ext uri="{FF2B5EF4-FFF2-40B4-BE49-F238E27FC236}">
                <a16:creationId xmlns:a16="http://schemas.microsoft.com/office/drawing/2014/main" id="{51B83695-BA34-90C6-780C-62D2793E6822}"/>
              </a:ext>
            </a:extLst>
          </p:cNvPr>
          <p:cNvPicPr preferRelativeResize="0"/>
          <p:nvPr/>
        </p:nvPicPr>
        <p:blipFill rotWithShape="1">
          <a:blip r:embed="rId3">
            <a:alphaModFix/>
          </a:blip>
          <a:srcRect t="49657"/>
          <a:stretch/>
        </p:blipFill>
        <p:spPr>
          <a:xfrm>
            <a:off x="4353780" y="2186543"/>
            <a:ext cx="822417" cy="541412"/>
          </a:xfrm>
          <a:prstGeom prst="rect">
            <a:avLst/>
          </a:prstGeom>
          <a:noFill/>
          <a:ln>
            <a:noFill/>
          </a:ln>
        </p:spPr>
      </p:pic>
      <p:sp>
        <p:nvSpPr>
          <p:cNvPr id="25" name="Google Shape;412;p37">
            <a:extLst>
              <a:ext uri="{FF2B5EF4-FFF2-40B4-BE49-F238E27FC236}">
                <a16:creationId xmlns:a16="http://schemas.microsoft.com/office/drawing/2014/main" id="{087BF44E-0FA0-8153-8797-7923204A8E6D}"/>
              </a:ext>
            </a:extLst>
          </p:cNvPr>
          <p:cNvSpPr txBox="1">
            <a:spLocks/>
          </p:cNvSpPr>
          <p:nvPr/>
        </p:nvSpPr>
        <p:spPr>
          <a:xfrm>
            <a:off x="4404817" y="2306590"/>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18</a:t>
            </a:r>
          </a:p>
        </p:txBody>
      </p:sp>
      <p:sp>
        <p:nvSpPr>
          <p:cNvPr id="26" name="Google Shape;412;p37">
            <a:extLst>
              <a:ext uri="{FF2B5EF4-FFF2-40B4-BE49-F238E27FC236}">
                <a16:creationId xmlns:a16="http://schemas.microsoft.com/office/drawing/2014/main" id="{35E280B0-7613-12A1-82C6-F7AA5E22E3C5}"/>
              </a:ext>
            </a:extLst>
          </p:cNvPr>
          <p:cNvSpPr txBox="1">
            <a:spLocks/>
          </p:cNvSpPr>
          <p:nvPr/>
        </p:nvSpPr>
        <p:spPr>
          <a:xfrm>
            <a:off x="988527" y="3004294"/>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19</a:t>
            </a:r>
          </a:p>
        </p:txBody>
      </p:sp>
      <p:sp>
        <p:nvSpPr>
          <p:cNvPr id="6" name="Google Shape;404;p37">
            <a:extLst>
              <a:ext uri="{FF2B5EF4-FFF2-40B4-BE49-F238E27FC236}">
                <a16:creationId xmlns:a16="http://schemas.microsoft.com/office/drawing/2014/main" id="{9FEDFB1F-EF88-34A5-BAEF-E8E2BB1ABBFD}"/>
              </a:ext>
            </a:extLst>
          </p:cNvPr>
          <p:cNvSpPr txBox="1">
            <a:spLocks/>
          </p:cNvSpPr>
          <p:nvPr/>
        </p:nvSpPr>
        <p:spPr>
          <a:xfrm>
            <a:off x="1969674" y="1126988"/>
            <a:ext cx="192893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Summary</a:t>
            </a:r>
          </a:p>
        </p:txBody>
      </p:sp>
      <p:sp>
        <p:nvSpPr>
          <p:cNvPr id="9" name="Google Shape;404;p37">
            <a:extLst>
              <a:ext uri="{FF2B5EF4-FFF2-40B4-BE49-F238E27FC236}">
                <a16:creationId xmlns:a16="http://schemas.microsoft.com/office/drawing/2014/main" id="{69EF4BDE-1832-1478-890D-B0730D98371D}"/>
              </a:ext>
            </a:extLst>
          </p:cNvPr>
          <p:cNvSpPr txBox="1">
            <a:spLocks/>
          </p:cNvSpPr>
          <p:nvPr/>
        </p:nvSpPr>
        <p:spPr>
          <a:xfrm>
            <a:off x="1961310" y="1656254"/>
            <a:ext cx="1532671"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Test Cases</a:t>
            </a:r>
          </a:p>
        </p:txBody>
      </p:sp>
      <p:sp>
        <p:nvSpPr>
          <p:cNvPr id="10" name="Google Shape;404;p37">
            <a:extLst>
              <a:ext uri="{FF2B5EF4-FFF2-40B4-BE49-F238E27FC236}">
                <a16:creationId xmlns:a16="http://schemas.microsoft.com/office/drawing/2014/main" id="{5859CDD3-5047-BDF3-3BC3-DF28E0453964}"/>
              </a:ext>
            </a:extLst>
          </p:cNvPr>
          <p:cNvSpPr txBox="1">
            <a:spLocks/>
          </p:cNvSpPr>
          <p:nvPr/>
        </p:nvSpPr>
        <p:spPr>
          <a:xfrm>
            <a:off x="1846747" y="4386448"/>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Live Application</a:t>
            </a:r>
          </a:p>
        </p:txBody>
      </p:sp>
      <p:sp>
        <p:nvSpPr>
          <p:cNvPr id="11" name="Google Shape;404;p37">
            <a:extLst>
              <a:ext uri="{FF2B5EF4-FFF2-40B4-BE49-F238E27FC236}">
                <a16:creationId xmlns:a16="http://schemas.microsoft.com/office/drawing/2014/main" id="{B6766583-61AD-A275-826E-E84C3D3F95C2}"/>
              </a:ext>
            </a:extLst>
          </p:cNvPr>
          <p:cNvSpPr txBox="1">
            <a:spLocks/>
          </p:cNvSpPr>
          <p:nvPr/>
        </p:nvSpPr>
        <p:spPr>
          <a:xfrm>
            <a:off x="5373448" y="1591295"/>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Completed</a:t>
            </a:r>
          </a:p>
        </p:txBody>
      </p:sp>
      <p:sp>
        <p:nvSpPr>
          <p:cNvPr id="12" name="Google Shape;404;p37">
            <a:extLst>
              <a:ext uri="{FF2B5EF4-FFF2-40B4-BE49-F238E27FC236}">
                <a16:creationId xmlns:a16="http://schemas.microsoft.com/office/drawing/2014/main" id="{0EA12A20-204F-2836-029A-376E1700BE47}"/>
              </a:ext>
            </a:extLst>
          </p:cNvPr>
          <p:cNvSpPr txBox="1">
            <a:spLocks/>
          </p:cNvSpPr>
          <p:nvPr/>
        </p:nvSpPr>
        <p:spPr>
          <a:xfrm>
            <a:off x="1887298" y="2467283"/>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Not Completed</a:t>
            </a:r>
          </a:p>
        </p:txBody>
      </p:sp>
      <p:sp>
        <p:nvSpPr>
          <p:cNvPr id="13" name="Google Shape;404;p37">
            <a:extLst>
              <a:ext uri="{FF2B5EF4-FFF2-40B4-BE49-F238E27FC236}">
                <a16:creationId xmlns:a16="http://schemas.microsoft.com/office/drawing/2014/main" id="{2F9B6939-E8DF-2565-4715-7665B3AECBDA}"/>
              </a:ext>
            </a:extLst>
          </p:cNvPr>
          <p:cNvSpPr txBox="1">
            <a:spLocks/>
          </p:cNvSpPr>
          <p:nvPr/>
        </p:nvSpPr>
        <p:spPr>
          <a:xfrm>
            <a:off x="5373448" y="2418626"/>
            <a:ext cx="2514776"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Team Velocity and Committed Ratio</a:t>
            </a:r>
          </a:p>
        </p:txBody>
      </p:sp>
      <p:pic>
        <p:nvPicPr>
          <p:cNvPr id="14" name="Google Shape;410;p37">
            <a:extLst>
              <a:ext uri="{FF2B5EF4-FFF2-40B4-BE49-F238E27FC236}">
                <a16:creationId xmlns:a16="http://schemas.microsoft.com/office/drawing/2014/main" id="{206F6218-ADAE-8E20-D098-1FB0937C1C04}"/>
              </a:ext>
            </a:extLst>
          </p:cNvPr>
          <p:cNvPicPr preferRelativeResize="0"/>
          <p:nvPr/>
        </p:nvPicPr>
        <p:blipFill rotWithShape="1">
          <a:blip r:embed="rId3">
            <a:alphaModFix/>
          </a:blip>
          <a:srcRect t="49657"/>
          <a:stretch/>
        </p:blipFill>
        <p:spPr>
          <a:xfrm>
            <a:off x="4391103" y="2862257"/>
            <a:ext cx="822417" cy="541412"/>
          </a:xfrm>
          <a:prstGeom prst="rect">
            <a:avLst/>
          </a:prstGeom>
          <a:noFill/>
          <a:ln>
            <a:noFill/>
          </a:ln>
        </p:spPr>
      </p:pic>
      <p:sp>
        <p:nvSpPr>
          <p:cNvPr id="15" name="Google Shape;412;p37">
            <a:extLst>
              <a:ext uri="{FF2B5EF4-FFF2-40B4-BE49-F238E27FC236}">
                <a16:creationId xmlns:a16="http://schemas.microsoft.com/office/drawing/2014/main" id="{C0FC6105-ECF1-74CF-13AC-B08A3FBC6056}"/>
              </a:ext>
            </a:extLst>
          </p:cNvPr>
          <p:cNvSpPr txBox="1">
            <a:spLocks/>
          </p:cNvSpPr>
          <p:nvPr/>
        </p:nvSpPr>
        <p:spPr>
          <a:xfrm>
            <a:off x="4451059" y="2955446"/>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20</a:t>
            </a:r>
          </a:p>
        </p:txBody>
      </p:sp>
      <p:pic>
        <p:nvPicPr>
          <p:cNvPr id="16" name="Google Shape;410;p37">
            <a:extLst>
              <a:ext uri="{FF2B5EF4-FFF2-40B4-BE49-F238E27FC236}">
                <a16:creationId xmlns:a16="http://schemas.microsoft.com/office/drawing/2014/main" id="{69CB660E-1089-F4DC-519C-3C1D5459F086}"/>
              </a:ext>
            </a:extLst>
          </p:cNvPr>
          <p:cNvPicPr preferRelativeResize="0"/>
          <p:nvPr/>
        </p:nvPicPr>
        <p:blipFill rotWithShape="1">
          <a:blip r:embed="rId3">
            <a:alphaModFix/>
          </a:blip>
          <a:srcRect t="49657"/>
          <a:stretch/>
        </p:blipFill>
        <p:spPr>
          <a:xfrm>
            <a:off x="976696" y="3630613"/>
            <a:ext cx="822417" cy="541412"/>
          </a:xfrm>
          <a:prstGeom prst="rect">
            <a:avLst/>
          </a:prstGeom>
          <a:noFill/>
          <a:ln>
            <a:noFill/>
          </a:ln>
        </p:spPr>
      </p:pic>
      <p:sp>
        <p:nvSpPr>
          <p:cNvPr id="17" name="Google Shape;412;p37">
            <a:extLst>
              <a:ext uri="{FF2B5EF4-FFF2-40B4-BE49-F238E27FC236}">
                <a16:creationId xmlns:a16="http://schemas.microsoft.com/office/drawing/2014/main" id="{3F843E27-ED32-92BF-7DD8-A6FF00569E7A}"/>
              </a:ext>
            </a:extLst>
          </p:cNvPr>
          <p:cNvSpPr txBox="1">
            <a:spLocks/>
          </p:cNvSpPr>
          <p:nvPr/>
        </p:nvSpPr>
        <p:spPr>
          <a:xfrm>
            <a:off x="1036652" y="3723802"/>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21</a:t>
            </a:r>
          </a:p>
        </p:txBody>
      </p:sp>
      <p:pic>
        <p:nvPicPr>
          <p:cNvPr id="18" name="Google Shape;410;p37">
            <a:extLst>
              <a:ext uri="{FF2B5EF4-FFF2-40B4-BE49-F238E27FC236}">
                <a16:creationId xmlns:a16="http://schemas.microsoft.com/office/drawing/2014/main" id="{C07FA7BB-D516-26B9-1220-1FC3DAB3B8D7}"/>
              </a:ext>
            </a:extLst>
          </p:cNvPr>
          <p:cNvPicPr preferRelativeResize="0"/>
          <p:nvPr/>
        </p:nvPicPr>
        <p:blipFill rotWithShape="1">
          <a:blip r:embed="rId3">
            <a:alphaModFix/>
          </a:blip>
          <a:srcRect t="49657"/>
          <a:stretch/>
        </p:blipFill>
        <p:spPr>
          <a:xfrm>
            <a:off x="4410411" y="3577232"/>
            <a:ext cx="822417" cy="541412"/>
          </a:xfrm>
          <a:prstGeom prst="rect">
            <a:avLst/>
          </a:prstGeom>
          <a:noFill/>
          <a:ln>
            <a:noFill/>
          </a:ln>
        </p:spPr>
      </p:pic>
      <p:sp>
        <p:nvSpPr>
          <p:cNvPr id="19" name="Google Shape;412;p37">
            <a:extLst>
              <a:ext uri="{FF2B5EF4-FFF2-40B4-BE49-F238E27FC236}">
                <a16:creationId xmlns:a16="http://schemas.microsoft.com/office/drawing/2014/main" id="{52E7DA96-CF7E-A22B-CCD2-CACADFFC41ED}"/>
              </a:ext>
            </a:extLst>
          </p:cNvPr>
          <p:cNvSpPr txBox="1">
            <a:spLocks/>
          </p:cNvSpPr>
          <p:nvPr/>
        </p:nvSpPr>
        <p:spPr>
          <a:xfrm>
            <a:off x="4470367" y="3670421"/>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22</a:t>
            </a:r>
          </a:p>
        </p:txBody>
      </p:sp>
      <p:sp>
        <p:nvSpPr>
          <p:cNvPr id="20" name="Google Shape;404;p37">
            <a:extLst>
              <a:ext uri="{FF2B5EF4-FFF2-40B4-BE49-F238E27FC236}">
                <a16:creationId xmlns:a16="http://schemas.microsoft.com/office/drawing/2014/main" id="{F4B2C375-7EE7-0DFF-BAB3-FBA402526472}"/>
              </a:ext>
            </a:extLst>
          </p:cNvPr>
          <p:cNvSpPr txBox="1">
            <a:spLocks/>
          </p:cNvSpPr>
          <p:nvPr/>
        </p:nvSpPr>
        <p:spPr>
          <a:xfrm>
            <a:off x="5434494" y="2928817"/>
            <a:ext cx="1812727"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Retrospective</a:t>
            </a:r>
          </a:p>
        </p:txBody>
      </p:sp>
      <p:pic>
        <p:nvPicPr>
          <p:cNvPr id="41" name="Google Shape;410;p37">
            <a:extLst>
              <a:ext uri="{FF2B5EF4-FFF2-40B4-BE49-F238E27FC236}">
                <a16:creationId xmlns:a16="http://schemas.microsoft.com/office/drawing/2014/main" id="{D0A967DF-C2B4-11C2-F7D6-0DEE37F17EFD}"/>
              </a:ext>
            </a:extLst>
          </p:cNvPr>
          <p:cNvPicPr preferRelativeResize="0"/>
          <p:nvPr/>
        </p:nvPicPr>
        <p:blipFill rotWithShape="1">
          <a:blip r:embed="rId3">
            <a:alphaModFix/>
          </a:blip>
          <a:srcRect t="49657"/>
          <a:stretch/>
        </p:blipFill>
        <p:spPr>
          <a:xfrm>
            <a:off x="1024330" y="4265214"/>
            <a:ext cx="822417" cy="541412"/>
          </a:xfrm>
          <a:prstGeom prst="rect">
            <a:avLst/>
          </a:prstGeom>
          <a:noFill/>
          <a:ln>
            <a:noFill/>
          </a:ln>
        </p:spPr>
      </p:pic>
      <p:sp>
        <p:nvSpPr>
          <p:cNvPr id="42" name="Google Shape;412;p37">
            <a:extLst>
              <a:ext uri="{FF2B5EF4-FFF2-40B4-BE49-F238E27FC236}">
                <a16:creationId xmlns:a16="http://schemas.microsoft.com/office/drawing/2014/main" id="{D52B471D-3BE0-1BB4-0770-68BBA3F80F53}"/>
              </a:ext>
            </a:extLst>
          </p:cNvPr>
          <p:cNvSpPr txBox="1">
            <a:spLocks/>
          </p:cNvSpPr>
          <p:nvPr/>
        </p:nvSpPr>
        <p:spPr>
          <a:xfrm>
            <a:off x="1084286" y="435840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23</a:t>
            </a:r>
          </a:p>
        </p:txBody>
      </p:sp>
      <p:sp>
        <p:nvSpPr>
          <p:cNvPr id="43" name="Google Shape;404;p37">
            <a:extLst>
              <a:ext uri="{FF2B5EF4-FFF2-40B4-BE49-F238E27FC236}">
                <a16:creationId xmlns:a16="http://schemas.microsoft.com/office/drawing/2014/main" id="{33FDDE7D-92AB-FA3A-723D-12F7F907752F}"/>
              </a:ext>
            </a:extLst>
          </p:cNvPr>
          <p:cNvSpPr txBox="1">
            <a:spLocks/>
          </p:cNvSpPr>
          <p:nvPr/>
        </p:nvSpPr>
        <p:spPr>
          <a:xfrm>
            <a:off x="5434494" y="1063585"/>
            <a:ext cx="2880564"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a:t>
            </a:r>
            <a:r>
              <a:rPr lang="en-US" sz="2000"/>
              <a:t>4 Backlog</a:t>
            </a:r>
            <a:endParaRPr lang="en-US" sz="2000" dirty="0"/>
          </a:p>
        </p:txBody>
      </p:sp>
    </p:spTree>
    <p:extLst>
      <p:ext uri="{BB962C8B-B14F-4D97-AF65-F5344CB8AC3E}">
        <p14:creationId xmlns:p14="http://schemas.microsoft.com/office/powerpoint/2010/main" val="3517112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323453" y="297987"/>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Product Backlog</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6" name="Table 5">
            <a:extLst>
              <a:ext uri="{FF2B5EF4-FFF2-40B4-BE49-F238E27FC236}">
                <a16:creationId xmlns:a16="http://schemas.microsoft.com/office/drawing/2014/main" id="{9239D3FE-D1A5-FFE4-040A-ECCD7AE4639C}"/>
              </a:ext>
            </a:extLst>
          </p:cNvPr>
          <p:cNvGraphicFramePr>
            <a:graphicFrameLocks noGrp="1"/>
          </p:cNvGraphicFramePr>
          <p:nvPr>
            <p:extLst>
              <p:ext uri="{D42A27DB-BD31-4B8C-83A1-F6EECF244321}">
                <p14:modId xmlns:p14="http://schemas.microsoft.com/office/powerpoint/2010/main" val="3235612976"/>
              </p:ext>
            </p:extLst>
          </p:nvPr>
        </p:nvGraphicFramePr>
        <p:xfrm>
          <a:off x="1003697" y="870687"/>
          <a:ext cx="7136606" cy="3252923"/>
        </p:xfrm>
        <a:graphic>
          <a:graphicData uri="http://schemas.openxmlformats.org/drawingml/2006/table">
            <a:tbl>
              <a:tblPr>
                <a:tableStyleId>{267E651A-335D-4C88-8EE7-201DD3C482BE}</a:tableStyleId>
              </a:tblPr>
              <a:tblGrid>
                <a:gridCol w="507206">
                  <a:extLst>
                    <a:ext uri="{9D8B030D-6E8A-4147-A177-3AD203B41FA5}">
                      <a16:colId xmlns:a16="http://schemas.microsoft.com/office/drawing/2014/main" val="1952737080"/>
                    </a:ext>
                  </a:extLst>
                </a:gridCol>
                <a:gridCol w="407194">
                  <a:extLst>
                    <a:ext uri="{9D8B030D-6E8A-4147-A177-3AD203B41FA5}">
                      <a16:colId xmlns:a16="http://schemas.microsoft.com/office/drawing/2014/main" val="1765233111"/>
                    </a:ext>
                  </a:extLst>
                </a:gridCol>
                <a:gridCol w="964406">
                  <a:extLst>
                    <a:ext uri="{9D8B030D-6E8A-4147-A177-3AD203B41FA5}">
                      <a16:colId xmlns:a16="http://schemas.microsoft.com/office/drawing/2014/main" val="3916427399"/>
                    </a:ext>
                  </a:extLst>
                </a:gridCol>
                <a:gridCol w="1885950">
                  <a:extLst>
                    <a:ext uri="{9D8B030D-6E8A-4147-A177-3AD203B41FA5}">
                      <a16:colId xmlns:a16="http://schemas.microsoft.com/office/drawing/2014/main" val="3976089319"/>
                    </a:ext>
                  </a:extLst>
                </a:gridCol>
                <a:gridCol w="2271712">
                  <a:extLst>
                    <a:ext uri="{9D8B030D-6E8A-4147-A177-3AD203B41FA5}">
                      <a16:colId xmlns:a16="http://schemas.microsoft.com/office/drawing/2014/main" val="3374781530"/>
                    </a:ext>
                  </a:extLst>
                </a:gridCol>
                <a:gridCol w="1100138">
                  <a:extLst>
                    <a:ext uri="{9D8B030D-6E8A-4147-A177-3AD203B41FA5}">
                      <a16:colId xmlns:a16="http://schemas.microsoft.com/office/drawing/2014/main" val="256113032"/>
                    </a:ext>
                  </a:extLst>
                </a:gridCol>
              </a:tblGrid>
              <a:tr h="386736">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571139"/>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an image of 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receive video recipes related to the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Recommendation</a:t>
                      </a:r>
                    </a:p>
                  </a:txBody>
                  <a:tcPr marL="3854" marR="3854" marT="3854" marB="0" anchor="b"/>
                </a:tc>
                <a:extLst>
                  <a:ext uri="{0D108BD9-81ED-4DB2-BD59-A6C34878D82A}">
                    <a16:rowId xmlns:a16="http://schemas.microsoft.com/office/drawing/2014/main" val="3876153227"/>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see detailed nutritional information for the food in the uploaded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 I can make informed dietary choices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p>
                  </a:txBody>
                  <a:tcPr marL="3854" marR="3854" marT="3854" marB="0" anchor="b"/>
                </a:tc>
                <a:extLst>
                  <a:ext uri="{0D108BD9-81ED-4DB2-BD59-A6C34878D82A}">
                    <a16:rowId xmlns:a16="http://schemas.microsoft.com/office/drawing/2014/main" val="2185080680"/>
                  </a:ext>
                </a:extLst>
              </a:tr>
              <a:tr h="618916">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9422676"/>
                  </a:ext>
                </a:extLst>
              </a:tr>
              <a:tr h="61891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56194047"/>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373040991"/>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557602545"/>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4087321655"/>
                  </a:ext>
                </a:extLst>
              </a:tr>
            </a:tbl>
          </a:graphicData>
        </a:graphic>
      </p:graphicFrame>
    </p:spTree>
    <p:extLst>
      <p:ext uri="{BB962C8B-B14F-4D97-AF65-F5344CB8AC3E}">
        <p14:creationId xmlns:p14="http://schemas.microsoft.com/office/powerpoint/2010/main" val="119069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323453" y="297987"/>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Product Backlog</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2" name="Table 1">
            <a:extLst>
              <a:ext uri="{FF2B5EF4-FFF2-40B4-BE49-F238E27FC236}">
                <a16:creationId xmlns:a16="http://schemas.microsoft.com/office/drawing/2014/main" id="{0146D566-7576-A1C9-C1A3-634D2820B26F}"/>
              </a:ext>
            </a:extLst>
          </p:cNvPr>
          <p:cNvGraphicFramePr>
            <a:graphicFrameLocks noGrp="1"/>
          </p:cNvGraphicFramePr>
          <p:nvPr>
            <p:extLst>
              <p:ext uri="{D42A27DB-BD31-4B8C-83A1-F6EECF244321}">
                <p14:modId xmlns:p14="http://schemas.microsoft.com/office/powerpoint/2010/main" val="2927784262"/>
              </p:ext>
            </p:extLst>
          </p:nvPr>
        </p:nvGraphicFramePr>
        <p:xfrm>
          <a:off x="1048250" y="1356207"/>
          <a:ext cx="7047500" cy="2926281"/>
        </p:xfrm>
        <a:graphic>
          <a:graphicData uri="http://schemas.openxmlformats.org/drawingml/2006/table">
            <a:tbl>
              <a:tblPr>
                <a:tableStyleId>{267E651A-335D-4C88-8EE7-201DD3C482BE}</a:tableStyleId>
              </a:tblPr>
              <a:tblGrid>
                <a:gridCol w="492336">
                  <a:extLst>
                    <a:ext uri="{9D8B030D-6E8A-4147-A177-3AD203B41FA5}">
                      <a16:colId xmlns:a16="http://schemas.microsoft.com/office/drawing/2014/main" val="4138458960"/>
                    </a:ext>
                  </a:extLst>
                </a:gridCol>
                <a:gridCol w="405353">
                  <a:extLst>
                    <a:ext uri="{9D8B030D-6E8A-4147-A177-3AD203B41FA5}">
                      <a16:colId xmlns:a16="http://schemas.microsoft.com/office/drawing/2014/main" val="2464222948"/>
                    </a:ext>
                  </a:extLst>
                </a:gridCol>
                <a:gridCol w="952107">
                  <a:extLst>
                    <a:ext uri="{9D8B030D-6E8A-4147-A177-3AD203B41FA5}">
                      <a16:colId xmlns:a16="http://schemas.microsoft.com/office/drawing/2014/main" val="3607927707"/>
                    </a:ext>
                  </a:extLst>
                </a:gridCol>
                <a:gridCol w="1857080">
                  <a:extLst>
                    <a:ext uri="{9D8B030D-6E8A-4147-A177-3AD203B41FA5}">
                      <a16:colId xmlns:a16="http://schemas.microsoft.com/office/drawing/2014/main" val="1579618477"/>
                    </a:ext>
                  </a:extLst>
                </a:gridCol>
                <a:gridCol w="2262433">
                  <a:extLst>
                    <a:ext uri="{9D8B030D-6E8A-4147-A177-3AD203B41FA5}">
                      <a16:colId xmlns:a16="http://schemas.microsoft.com/office/drawing/2014/main" val="168216774"/>
                    </a:ext>
                  </a:extLst>
                </a:gridCol>
                <a:gridCol w="1078191">
                  <a:extLst>
                    <a:ext uri="{9D8B030D-6E8A-4147-A177-3AD203B41FA5}">
                      <a16:colId xmlns:a16="http://schemas.microsoft.com/office/drawing/2014/main" val="1236522577"/>
                    </a:ext>
                  </a:extLst>
                </a:gridCol>
              </a:tblGrid>
              <a:tr h="3768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21822770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92015885"/>
                  </a:ext>
                </a:extLst>
              </a:tr>
              <a:tr h="421210">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60206247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90148483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8965"/>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4411794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7863252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guatantee the freshness and safety of our products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604081066"/>
                  </a:ext>
                </a:extLst>
              </a:tr>
            </a:tbl>
          </a:graphicData>
        </a:graphic>
      </p:graphicFrame>
      <p:graphicFrame>
        <p:nvGraphicFramePr>
          <p:cNvPr id="3" name="Table 2">
            <a:extLst>
              <a:ext uri="{FF2B5EF4-FFF2-40B4-BE49-F238E27FC236}">
                <a16:creationId xmlns:a16="http://schemas.microsoft.com/office/drawing/2014/main" id="{0CFFFF8A-C5AF-71C7-B6F1-44BB8908FE0C}"/>
              </a:ext>
            </a:extLst>
          </p:cNvPr>
          <p:cNvGraphicFramePr>
            <a:graphicFrameLocks noGrp="1"/>
          </p:cNvGraphicFramePr>
          <p:nvPr>
            <p:extLst>
              <p:ext uri="{D42A27DB-BD31-4B8C-83A1-F6EECF244321}">
                <p14:modId xmlns:p14="http://schemas.microsoft.com/office/powerpoint/2010/main" val="2513789130"/>
              </p:ext>
            </p:extLst>
          </p:nvPr>
        </p:nvGraphicFramePr>
        <p:xfrm>
          <a:off x="1048250" y="932221"/>
          <a:ext cx="7047500" cy="423986"/>
        </p:xfrm>
        <a:graphic>
          <a:graphicData uri="http://schemas.openxmlformats.org/drawingml/2006/table">
            <a:tbl>
              <a:tblPr>
                <a:tableStyleId>{267E651A-335D-4C88-8EE7-201DD3C482BE}</a:tableStyleId>
              </a:tblPr>
              <a:tblGrid>
                <a:gridCol w="503705">
                  <a:extLst>
                    <a:ext uri="{9D8B030D-6E8A-4147-A177-3AD203B41FA5}">
                      <a16:colId xmlns:a16="http://schemas.microsoft.com/office/drawing/2014/main" val="2981982493"/>
                    </a:ext>
                  </a:extLst>
                </a:gridCol>
                <a:gridCol w="404382">
                  <a:extLst>
                    <a:ext uri="{9D8B030D-6E8A-4147-A177-3AD203B41FA5}">
                      <a16:colId xmlns:a16="http://schemas.microsoft.com/office/drawing/2014/main" val="1119734302"/>
                    </a:ext>
                  </a:extLst>
                </a:gridCol>
                <a:gridCol w="957749">
                  <a:extLst>
                    <a:ext uri="{9D8B030D-6E8A-4147-A177-3AD203B41FA5}">
                      <a16:colId xmlns:a16="http://schemas.microsoft.com/office/drawing/2014/main" val="170547685"/>
                    </a:ext>
                  </a:extLst>
                </a:gridCol>
                <a:gridCol w="1872930">
                  <a:extLst>
                    <a:ext uri="{9D8B030D-6E8A-4147-A177-3AD203B41FA5}">
                      <a16:colId xmlns:a16="http://schemas.microsoft.com/office/drawing/2014/main" val="3453521742"/>
                    </a:ext>
                  </a:extLst>
                </a:gridCol>
                <a:gridCol w="2256028">
                  <a:extLst>
                    <a:ext uri="{9D8B030D-6E8A-4147-A177-3AD203B41FA5}">
                      <a16:colId xmlns:a16="http://schemas.microsoft.com/office/drawing/2014/main" val="1062399124"/>
                    </a:ext>
                  </a:extLst>
                </a:gridCol>
                <a:gridCol w="1052706">
                  <a:extLst>
                    <a:ext uri="{9D8B030D-6E8A-4147-A177-3AD203B41FA5}">
                      <a16:colId xmlns:a16="http://schemas.microsoft.com/office/drawing/2014/main" val="2595109510"/>
                    </a:ext>
                  </a:extLst>
                </a:gridCol>
              </a:tblGrid>
              <a:tr h="423986">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51754937"/>
                  </a:ext>
                </a:extLst>
              </a:tr>
            </a:tbl>
          </a:graphicData>
        </a:graphic>
      </p:graphicFrame>
    </p:spTree>
    <p:extLst>
      <p:ext uri="{BB962C8B-B14F-4D97-AF65-F5344CB8AC3E}">
        <p14:creationId xmlns:p14="http://schemas.microsoft.com/office/powerpoint/2010/main" val="1807730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808946" y="316651"/>
            <a:ext cx="7458290" cy="4526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Sprint Summary  </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4" name="Table 3">
            <a:extLst>
              <a:ext uri="{FF2B5EF4-FFF2-40B4-BE49-F238E27FC236}">
                <a16:creationId xmlns:a16="http://schemas.microsoft.com/office/drawing/2014/main" id="{2E6E9ACC-DB43-56C1-B4B8-271270D05912}"/>
              </a:ext>
            </a:extLst>
          </p:cNvPr>
          <p:cNvGraphicFramePr>
            <a:graphicFrameLocks noGrp="1"/>
          </p:cNvGraphicFramePr>
          <p:nvPr>
            <p:extLst>
              <p:ext uri="{D42A27DB-BD31-4B8C-83A1-F6EECF244321}">
                <p14:modId xmlns:p14="http://schemas.microsoft.com/office/powerpoint/2010/main" val="1565335083"/>
              </p:ext>
            </p:extLst>
          </p:nvPr>
        </p:nvGraphicFramePr>
        <p:xfrm>
          <a:off x="607591" y="1688509"/>
          <a:ext cx="7824310" cy="2244220"/>
        </p:xfrm>
        <a:graphic>
          <a:graphicData uri="http://schemas.openxmlformats.org/drawingml/2006/table">
            <a:tbl>
              <a:tblPr>
                <a:tableStyleId>{267E651A-335D-4C88-8EE7-201DD3C482BE}</a:tableStyleId>
              </a:tblPr>
              <a:tblGrid>
                <a:gridCol w="622398">
                  <a:extLst>
                    <a:ext uri="{9D8B030D-6E8A-4147-A177-3AD203B41FA5}">
                      <a16:colId xmlns:a16="http://schemas.microsoft.com/office/drawing/2014/main" val="2423517931"/>
                    </a:ext>
                  </a:extLst>
                </a:gridCol>
                <a:gridCol w="420786">
                  <a:extLst>
                    <a:ext uri="{9D8B030D-6E8A-4147-A177-3AD203B41FA5}">
                      <a16:colId xmlns:a16="http://schemas.microsoft.com/office/drawing/2014/main" val="3314220323"/>
                    </a:ext>
                  </a:extLst>
                </a:gridCol>
                <a:gridCol w="1003413">
                  <a:extLst>
                    <a:ext uri="{9D8B030D-6E8A-4147-A177-3AD203B41FA5}">
                      <a16:colId xmlns:a16="http://schemas.microsoft.com/office/drawing/2014/main" val="1494444842"/>
                    </a:ext>
                  </a:extLst>
                </a:gridCol>
                <a:gridCol w="2443643">
                  <a:extLst>
                    <a:ext uri="{9D8B030D-6E8A-4147-A177-3AD203B41FA5}">
                      <a16:colId xmlns:a16="http://schemas.microsoft.com/office/drawing/2014/main" val="719135671"/>
                    </a:ext>
                  </a:extLst>
                </a:gridCol>
                <a:gridCol w="2411399">
                  <a:extLst>
                    <a:ext uri="{9D8B030D-6E8A-4147-A177-3AD203B41FA5}">
                      <a16:colId xmlns:a16="http://schemas.microsoft.com/office/drawing/2014/main" val="3034013219"/>
                    </a:ext>
                  </a:extLst>
                </a:gridCol>
                <a:gridCol w="922671">
                  <a:extLst>
                    <a:ext uri="{9D8B030D-6E8A-4147-A177-3AD203B41FA5}">
                      <a16:colId xmlns:a16="http://schemas.microsoft.com/office/drawing/2014/main" val="1014695229"/>
                    </a:ext>
                  </a:extLst>
                </a:gridCol>
              </a:tblGrid>
              <a:tr h="561055">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403728509"/>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105299432"/>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836141795"/>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340013293"/>
                  </a:ext>
                </a:extLst>
              </a:tr>
            </a:tbl>
          </a:graphicData>
        </a:graphic>
      </p:graphicFrame>
      <p:sp>
        <p:nvSpPr>
          <p:cNvPr id="6" name="TextBox 5">
            <a:extLst>
              <a:ext uri="{FF2B5EF4-FFF2-40B4-BE49-F238E27FC236}">
                <a16:creationId xmlns:a16="http://schemas.microsoft.com/office/drawing/2014/main" id="{26DD8699-6A00-3553-937C-39AD853457B1}"/>
              </a:ext>
            </a:extLst>
          </p:cNvPr>
          <p:cNvSpPr txBox="1"/>
          <p:nvPr/>
        </p:nvSpPr>
        <p:spPr>
          <a:xfrm>
            <a:off x="712788" y="1275679"/>
            <a:ext cx="5664424" cy="307777"/>
          </a:xfrm>
          <a:prstGeom prst="rect">
            <a:avLst/>
          </a:prstGeom>
          <a:noFill/>
        </p:spPr>
        <p:txBody>
          <a:bodyPr wrap="square">
            <a:spAutoFit/>
          </a:bodyPr>
          <a:lstStyle/>
          <a:p>
            <a:r>
              <a:rPr lang="en" sz="1400" dirty="0">
                <a:solidFill>
                  <a:srgbClr val="CB2127"/>
                </a:solidFill>
                <a:latin typeface="Averia Serif Libre"/>
                <a:sym typeface="Averia Serif Libre"/>
              </a:rPr>
              <a:t>Sprint </a:t>
            </a:r>
            <a:r>
              <a:rPr lang="en" dirty="0">
                <a:solidFill>
                  <a:srgbClr val="CB2127"/>
                </a:solidFill>
                <a:latin typeface="Averia Serif Libre"/>
                <a:sym typeface="Averia Serif Libre"/>
              </a:rPr>
              <a:t>2</a:t>
            </a:r>
            <a:endParaRPr lang="en-US" sz="1400" dirty="0"/>
          </a:p>
        </p:txBody>
      </p:sp>
    </p:spTree>
    <p:extLst>
      <p:ext uri="{BB962C8B-B14F-4D97-AF65-F5344CB8AC3E}">
        <p14:creationId xmlns:p14="http://schemas.microsoft.com/office/powerpoint/2010/main" val="3674903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2</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3125120754"/>
              </p:ext>
            </p:extLst>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graphicFrame>
        <p:nvGraphicFramePr>
          <p:cNvPr id="9" name="Chart 8">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3338629049"/>
              </p:ext>
            </p:extLst>
          </p:nvPr>
        </p:nvGraphicFramePr>
        <p:xfrm>
          <a:off x="1948201" y="1098439"/>
          <a:ext cx="5247597" cy="2946622"/>
        </p:xfrm>
        <a:graphic>
          <a:graphicData uri="http://schemas.openxmlformats.org/drawingml/2006/chart">
            <c:chart xmlns:c="http://schemas.openxmlformats.org/drawingml/2006/chart" xmlns:r="http://schemas.openxmlformats.org/officeDocument/2006/relationships" r:id="rId5"/>
          </a:graphicData>
        </a:graphic>
      </p:graphicFrame>
      <p:pic>
        <p:nvPicPr>
          <p:cNvPr id="15" name="Picture 14">
            <a:extLst>
              <a:ext uri="{FF2B5EF4-FFF2-40B4-BE49-F238E27FC236}">
                <a16:creationId xmlns:a16="http://schemas.microsoft.com/office/drawing/2014/main" id="{1A8BA79C-B4A4-A404-3D96-4C09830BFE75}"/>
              </a:ext>
            </a:extLst>
          </p:cNvPr>
          <p:cNvPicPr>
            <a:picLocks noChangeAspect="1"/>
          </p:cNvPicPr>
          <p:nvPr/>
        </p:nvPicPr>
        <p:blipFill>
          <a:blip r:embed="rId6"/>
          <a:stretch>
            <a:fillRect/>
          </a:stretch>
        </p:blipFill>
        <p:spPr>
          <a:xfrm>
            <a:off x="2109425" y="4045060"/>
            <a:ext cx="5203819" cy="283415"/>
          </a:xfrm>
          <a:prstGeom prst="rect">
            <a:avLst/>
          </a:prstGeom>
        </p:spPr>
      </p:pic>
      <p:sp>
        <p:nvSpPr>
          <p:cNvPr id="16" name="TextBox 15">
            <a:extLst>
              <a:ext uri="{FF2B5EF4-FFF2-40B4-BE49-F238E27FC236}">
                <a16:creationId xmlns:a16="http://schemas.microsoft.com/office/drawing/2014/main" id="{AA97849F-F561-7A17-EBEF-F3A6F0518FF1}"/>
              </a:ext>
            </a:extLst>
          </p:cNvPr>
          <p:cNvSpPr txBox="1"/>
          <p:nvPr/>
        </p:nvSpPr>
        <p:spPr>
          <a:xfrm>
            <a:off x="4470723" y="4328475"/>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1082410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Summary</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44795" y="1200385"/>
            <a:ext cx="952505" cy="369332"/>
          </a:xfrm>
          <a:prstGeom prst="rect">
            <a:avLst/>
          </a:prstGeom>
        </p:spPr>
        <p:txBody>
          <a:bodyPr wrap="none">
            <a:spAutoFit/>
          </a:bodyPr>
          <a:lstStyle/>
          <a:p>
            <a:r>
              <a:rPr lang="en" sz="1800" dirty="0">
                <a:solidFill>
                  <a:srgbClr val="CB2127"/>
                </a:solidFill>
                <a:latin typeface="Averia Serif Libre"/>
                <a:sym typeface="Averia Serif Libre"/>
              </a:rPr>
              <a:t>Sprint 3</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35050" y="382295"/>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6" name="Table 5">
            <a:extLst>
              <a:ext uri="{FF2B5EF4-FFF2-40B4-BE49-F238E27FC236}">
                <a16:creationId xmlns:a16="http://schemas.microsoft.com/office/drawing/2014/main" id="{CA4F8F66-3D0F-F045-C9CE-D48A5AC8475F}"/>
              </a:ext>
            </a:extLst>
          </p:cNvPr>
          <p:cNvGraphicFramePr>
            <a:graphicFrameLocks noGrp="1"/>
          </p:cNvGraphicFramePr>
          <p:nvPr>
            <p:extLst>
              <p:ext uri="{D42A27DB-BD31-4B8C-83A1-F6EECF244321}">
                <p14:modId xmlns:p14="http://schemas.microsoft.com/office/powerpoint/2010/main" val="527426881"/>
              </p:ext>
            </p:extLst>
          </p:nvPr>
        </p:nvGraphicFramePr>
        <p:xfrm>
          <a:off x="1039401" y="1790742"/>
          <a:ext cx="7032387" cy="2163991"/>
        </p:xfrm>
        <a:graphic>
          <a:graphicData uri="http://schemas.openxmlformats.org/drawingml/2006/table">
            <a:tbl>
              <a:tblPr>
                <a:tableStyleId>{267E651A-335D-4C88-8EE7-201DD3C482BE}</a:tableStyleId>
              </a:tblPr>
              <a:tblGrid>
                <a:gridCol w="532224">
                  <a:extLst>
                    <a:ext uri="{9D8B030D-6E8A-4147-A177-3AD203B41FA5}">
                      <a16:colId xmlns:a16="http://schemas.microsoft.com/office/drawing/2014/main" val="634294336"/>
                    </a:ext>
                  </a:extLst>
                </a:gridCol>
                <a:gridCol w="339732">
                  <a:extLst>
                    <a:ext uri="{9D8B030D-6E8A-4147-A177-3AD203B41FA5}">
                      <a16:colId xmlns:a16="http://schemas.microsoft.com/office/drawing/2014/main" val="1802139865"/>
                    </a:ext>
                  </a:extLst>
                </a:gridCol>
                <a:gridCol w="912120">
                  <a:extLst>
                    <a:ext uri="{9D8B030D-6E8A-4147-A177-3AD203B41FA5}">
                      <a16:colId xmlns:a16="http://schemas.microsoft.com/office/drawing/2014/main" val="3091656228"/>
                    </a:ext>
                  </a:extLst>
                </a:gridCol>
                <a:gridCol w="2251692">
                  <a:extLst>
                    <a:ext uri="{9D8B030D-6E8A-4147-A177-3AD203B41FA5}">
                      <a16:colId xmlns:a16="http://schemas.microsoft.com/office/drawing/2014/main" val="3791825790"/>
                    </a:ext>
                  </a:extLst>
                </a:gridCol>
                <a:gridCol w="2167334">
                  <a:extLst>
                    <a:ext uri="{9D8B030D-6E8A-4147-A177-3AD203B41FA5}">
                      <a16:colId xmlns:a16="http://schemas.microsoft.com/office/drawing/2014/main" val="988542928"/>
                    </a:ext>
                  </a:extLst>
                </a:gridCol>
                <a:gridCol w="829285">
                  <a:extLst>
                    <a:ext uri="{9D8B030D-6E8A-4147-A177-3AD203B41FA5}">
                      <a16:colId xmlns:a16="http://schemas.microsoft.com/office/drawing/2014/main" val="1444601423"/>
                    </a:ext>
                  </a:extLst>
                </a:gridCol>
              </a:tblGrid>
              <a:tr h="354446">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1713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bl>
          </a:graphicData>
        </a:graphic>
      </p:graphicFrame>
    </p:spTree>
    <p:extLst>
      <p:ext uri="{BB962C8B-B14F-4D97-AF65-F5344CB8AC3E}">
        <p14:creationId xmlns:p14="http://schemas.microsoft.com/office/powerpoint/2010/main" val="1493676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3</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sp>
        <p:nvSpPr>
          <p:cNvPr id="7" name="TextBox 6">
            <a:extLst>
              <a:ext uri="{FF2B5EF4-FFF2-40B4-BE49-F238E27FC236}">
                <a16:creationId xmlns:a16="http://schemas.microsoft.com/office/drawing/2014/main" id="{D28E1A37-1AFD-2B62-8D2E-E00CEF419B38}"/>
              </a:ext>
            </a:extLst>
          </p:cNvPr>
          <p:cNvSpPr txBox="1"/>
          <p:nvPr/>
        </p:nvSpPr>
        <p:spPr>
          <a:xfrm>
            <a:off x="4412274" y="4170522"/>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4292267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578188" y="24476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Sprint 4 Product Backlog</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14</a:t>
            </a:r>
          </a:p>
        </p:txBody>
      </p:sp>
      <p:graphicFrame>
        <p:nvGraphicFramePr>
          <p:cNvPr id="5" name="Table 4">
            <a:extLst>
              <a:ext uri="{FF2B5EF4-FFF2-40B4-BE49-F238E27FC236}">
                <a16:creationId xmlns:a16="http://schemas.microsoft.com/office/drawing/2014/main" id="{8462D1DA-7986-DF03-94E5-9138A493312D}"/>
              </a:ext>
            </a:extLst>
          </p:cNvPr>
          <p:cNvGraphicFramePr>
            <a:graphicFrameLocks noGrp="1"/>
          </p:cNvGraphicFramePr>
          <p:nvPr>
            <p:extLst>
              <p:ext uri="{D42A27DB-BD31-4B8C-83A1-F6EECF244321}">
                <p14:modId xmlns:p14="http://schemas.microsoft.com/office/powerpoint/2010/main" val="3645252699"/>
              </p:ext>
            </p:extLst>
          </p:nvPr>
        </p:nvGraphicFramePr>
        <p:xfrm>
          <a:off x="250854" y="1090264"/>
          <a:ext cx="8472361" cy="3303108"/>
        </p:xfrm>
        <a:graphic>
          <a:graphicData uri="http://schemas.openxmlformats.org/drawingml/2006/table">
            <a:tbl>
              <a:tblPr>
                <a:tableStyleId>{267E651A-335D-4C88-8EE7-201DD3C482BE}</a:tableStyleId>
              </a:tblPr>
              <a:tblGrid>
                <a:gridCol w="537567">
                  <a:extLst>
                    <a:ext uri="{9D8B030D-6E8A-4147-A177-3AD203B41FA5}">
                      <a16:colId xmlns:a16="http://schemas.microsoft.com/office/drawing/2014/main" val="132763877"/>
                    </a:ext>
                  </a:extLst>
                </a:gridCol>
                <a:gridCol w="3967397">
                  <a:extLst>
                    <a:ext uri="{9D8B030D-6E8A-4147-A177-3AD203B41FA5}">
                      <a16:colId xmlns:a16="http://schemas.microsoft.com/office/drawing/2014/main" val="1372381110"/>
                    </a:ext>
                  </a:extLst>
                </a:gridCol>
                <a:gridCol w="3967397">
                  <a:extLst>
                    <a:ext uri="{9D8B030D-6E8A-4147-A177-3AD203B41FA5}">
                      <a16:colId xmlns:a16="http://schemas.microsoft.com/office/drawing/2014/main" val="3931710248"/>
                    </a:ext>
                  </a:extLst>
                </a:gridCol>
              </a:tblGrid>
              <a:tr h="228738">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ID</a:t>
                      </a:r>
                    </a:p>
                  </a:txBody>
                  <a:tcPr marL="4395" marR="4395" marT="4395" marB="0" anchor="ctr"/>
                </a:tc>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Story</a:t>
                      </a:r>
                    </a:p>
                  </a:txBody>
                  <a:tcPr marL="4395" marR="4395" marT="4395" marB="0" anchor="ctr"/>
                </a:tc>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Acceptance Criteria</a:t>
                      </a:r>
                    </a:p>
                  </a:txBody>
                  <a:tcPr marL="4395" marR="4395" marT="4395" marB="0" anchor="ctr"/>
                </a:tc>
                <a:extLst>
                  <a:ext uri="{0D108BD9-81ED-4DB2-BD59-A6C34878D82A}">
                    <a16:rowId xmlns:a16="http://schemas.microsoft.com/office/drawing/2014/main" val="1687341109"/>
                  </a:ext>
                </a:extLst>
              </a:tr>
              <a:tr h="356121">
                <a:tc>
                  <a:txBody>
                    <a:bodyPr/>
                    <a:lstStyle/>
                    <a:p>
                      <a:pPr algn="r" fontAlgn="b"/>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student  I want to upload an image of the food so that I can receive video recommendations of the image uploaded</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the system has identified the food in the image,</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it fetches recipe videos,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display atleast four relevant recipe videos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4101813588"/>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parent I want to see detailed nutritional information for the uploaded food image so that I can make informed dietary choices</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the system has processed the uploaded food image,</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the analysis identifies the food item,</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display detailed nutritional information including calories, fats, protiens, carbs and any significant vitamins and minerals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417092167"/>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an Environmentally Aware User, I want to be alerted about food nearing expiration so that I can reduce food waste</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want to minimize food waste due to expired products,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check the KitchenSync app,</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provide a prioritized list of items to use based on their expiration dates, with recipes suggestions when applicable.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643833083"/>
                  </a:ext>
                </a:extLst>
              </a:tr>
              <a:tr h="590717">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Restaurant Manager, I want to track the freshness of my perishable stock so that I can ensure the quality of the dishes served</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am a restaurant manager responsible for maintaining the freshness of perishable goods,</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store new stock in the inventory using the KitchenSync app,</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track the shelf life and alert me a few days before the expiration date.</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1819417195"/>
                  </a:ext>
                </a:extLst>
              </a:tr>
              <a:tr h="590717">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Pastry Chef, I want to  receive alerts when specific ingredients are low so that  I can reorder supplies in time for baking</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need to ensure continous availabity of baking ingredients,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review my upcoming baking schedule and current inventory in the KitchenSync app,</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provide a forecast of ingredient usage and alert me in advance if I need to reorder to meet demand.</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841552136"/>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Seafood Market Manager, I want to track the sell-by dates of seafood so that  we can promote the freshness and safety of our products</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a seafood product is approaching it's sell-by date,</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check the inventory in the KitchenSync app,</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highlight the product and alert ne so I can prioritize its sale to ensure freshness and safety.</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1423848501"/>
                  </a:ext>
                </a:extLst>
              </a:tr>
            </a:tbl>
          </a:graphicData>
        </a:graphic>
      </p:graphicFrame>
    </p:spTree>
    <p:extLst>
      <p:ext uri="{BB962C8B-B14F-4D97-AF65-F5344CB8AC3E}">
        <p14:creationId xmlns:p14="http://schemas.microsoft.com/office/powerpoint/2010/main" val="3511797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Cases</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44876" y="392368"/>
            <a:ext cx="52931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15</a:t>
            </a:r>
          </a:p>
        </p:txBody>
      </p:sp>
      <p:graphicFrame>
        <p:nvGraphicFramePr>
          <p:cNvPr id="3" name="Table 2">
            <a:extLst>
              <a:ext uri="{FF2B5EF4-FFF2-40B4-BE49-F238E27FC236}">
                <a16:creationId xmlns:a16="http://schemas.microsoft.com/office/drawing/2014/main" id="{AB8F0516-FE9C-1731-370A-A78891A59477}"/>
              </a:ext>
            </a:extLst>
          </p:cNvPr>
          <p:cNvGraphicFramePr>
            <a:graphicFrameLocks noGrp="1"/>
          </p:cNvGraphicFramePr>
          <p:nvPr>
            <p:extLst>
              <p:ext uri="{D42A27DB-BD31-4B8C-83A1-F6EECF244321}">
                <p14:modId xmlns:p14="http://schemas.microsoft.com/office/powerpoint/2010/main" val="3257644148"/>
              </p:ext>
            </p:extLst>
          </p:nvPr>
        </p:nvGraphicFramePr>
        <p:xfrm>
          <a:off x="638175" y="1336823"/>
          <a:ext cx="7789274" cy="3124407"/>
        </p:xfrm>
        <a:graphic>
          <a:graphicData uri="http://schemas.openxmlformats.org/drawingml/2006/table">
            <a:tbl>
              <a:tblPr>
                <a:tableStyleId>{267E651A-335D-4C88-8EE7-201DD3C482BE}</a:tableStyleId>
              </a:tblPr>
              <a:tblGrid>
                <a:gridCol w="715994">
                  <a:extLst>
                    <a:ext uri="{9D8B030D-6E8A-4147-A177-3AD203B41FA5}">
                      <a16:colId xmlns:a16="http://schemas.microsoft.com/office/drawing/2014/main" val="2122707530"/>
                    </a:ext>
                  </a:extLst>
                </a:gridCol>
                <a:gridCol w="2651389">
                  <a:extLst>
                    <a:ext uri="{9D8B030D-6E8A-4147-A177-3AD203B41FA5}">
                      <a16:colId xmlns:a16="http://schemas.microsoft.com/office/drawing/2014/main" val="3989786493"/>
                    </a:ext>
                  </a:extLst>
                </a:gridCol>
                <a:gridCol w="2265769">
                  <a:extLst>
                    <a:ext uri="{9D8B030D-6E8A-4147-A177-3AD203B41FA5}">
                      <a16:colId xmlns:a16="http://schemas.microsoft.com/office/drawing/2014/main" val="3427602082"/>
                    </a:ext>
                  </a:extLst>
                </a:gridCol>
                <a:gridCol w="2156122">
                  <a:extLst>
                    <a:ext uri="{9D8B030D-6E8A-4147-A177-3AD203B41FA5}">
                      <a16:colId xmlns:a16="http://schemas.microsoft.com/office/drawing/2014/main" val="3756871643"/>
                    </a:ext>
                  </a:extLst>
                </a:gridCol>
              </a:tblGrid>
              <a:tr h="236226">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Test Id</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Story</a:t>
                      </a:r>
                    </a:p>
                  </a:txBody>
                  <a:tcPr marL="8933" marR="8933" marT="8933" marB="0" anchor="b"/>
                </a:tc>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Description</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Outcome </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483443095"/>
                  </a:ext>
                </a:extLst>
              </a:tr>
              <a:tr h="519699">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NUT_VAL</a:t>
                      </a:r>
                    </a:p>
                  </a:txBody>
                  <a:tcPr marL="8933" marR="8933" marT="8933" marB="0" anchor="b"/>
                </a:tc>
                <a:tc>
                  <a:txBody>
                    <a:bodyPr/>
                    <a:lstStyle/>
                    <a:p>
                      <a:pPr algn="l" fontAlgn="ctr"/>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parent I want to see detailed nutritional information for the uploaded food image so that I can make informed dietary choices</a:t>
                      </a:r>
                      <a:endParaRPr lang="en-US" sz="1000" b="1"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if the nutritional values of the uploaded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viewing of nutritional values</a:t>
                      </a:r>
                    </a:p>
                  </a:txBody>
                  <a:tcPr marL="8933" marR="8933" marT="8933" marB="0" anchor="b"/>
                </a:tc>
                <a:extLst>
                  <a:ext uri="{0D108BD9-81ED-4DB2-BD59-A6C34878D82A}">
                    <a16:rowId xmlns:a16="http://schemas.microsoft.com/office/drawing/2014/main" val="933678626"/>
                  </a:ext>
                </a:extLst>
              </a:tr>
              <a:tr h="236226">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REC_VI</a:t>
                      </a: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student  I want to upload an image of the food so that I can receive video recommendations of the image uploaded</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if the system recommends top 4 recipe videos </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Video recommendations</a:t>
                      </a:r>
                    </a:p>
                  </a:txBody>
                  <a:tcPr marL="8933" marR="8933" marT="8933" marB="0" anchor="b"/>
                </a:tc>
                <a:extLst>
                  <a:ext uri="{0D108BD9-81ED-4DB2-BD59-A6C34878D82A}">
                    <a16:rowId xmlns:a16="http://schemas.microsoft.com/office/drawing/2014/main" val="2048244388"/>
                  </a:ext>
                </a:extLst>
              </a:tr>
              <a:tr h="236226">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REC_RECOM</a:t>
                      </a: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Bakery Owner I want to manage my inventory of baking ingredients so that  I can prevent shortages and reduce excess waste</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Test recipe recommendations by uploading an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recipe recommendation</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58572272"/>
                  </a:ext>
                </a:extLst>
              </a:tr>
              <a:tr h="503950">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USER_ALT_GEN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Pastry Chef, I want to  receive alerts when specific ingredients are low so that  I can reorder supplies in time for baking</a:t>
                      </a: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alert generation for items that are approaching </a:t>
                      </a:r>
                      <a:b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dates.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alert generation </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880166842"/>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USER_ALT_TIME</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Restaurant Manager, I want to track the freshness of my perishable stock so that I can ensure the quality of the dishes served</a:t>
                      </a:r>
                      <a:endParaRPr lang="en-US" sz="1000" b="1"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Time frames for when the alerts should be sent.</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Successfully setting Time frames for alerts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994338629"/>
                  </a:ext>
                </a:extLst>
              </a:tr>
              <a:tr h="251975">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USER_REC</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Gourmet Cook,  I want to access a wide variety of recipes so that I can explore new dishes and cuisines</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Test recipe recognizer  when you upload an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recipe recognition</a:t>
                      </a:r>
                    </a:p>
                  </a:txBody>
                  <a:tcPr marL="8933" marR="8933" marT="8933" marB="0" anchor="b"/>
                </a:tc>
                <a:extLst>
                  <a:ext uri="{0D108BD9-81ED-4DB2-BD59-A6C34878D82A}">
                    <a16:rowId xmlns:a16="http://schemas.microsoft.com/office/drawing/2014/main" val="1399952310"/>
                  </a:ext>
                </a:extLst>
              </a:tr>
            </a:tbl>
          </a:graphicData>
        </a:graphic>
      </p:graphicFrame>
    </p:spTree>
    <p:extLst>
      <p:ext uri="{BB962C8B-B14F-4D97-AF65-F5344CB8AC3E}">
        <p14:creationId xmlns:p14="http://schemas.microsoft.com/office/powerpoint/2010/main" val="2596398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16</a:t>
            </a:r>
          </a:p>
        </p:txBody>
      </p:sp>
      <p:graphicFrame>
        <p:nvGraphicFramePr>
          <p:cNvPr id="4" name="Table 3">
            <a:extLst>
              <a:ext uri="{FF2B5EF4-FFF2-40B4-BE49-F238E27FC236}">
                <a16:creationId xmlns:a16="http://schemas.microsoft.com/office/drawing/2014/main" id="{C24FFE86-DDF4-517E-8606-53E46F2D88BD}"/>
              </a:ext>
            </a:extLst>
          </p:cNvPr>
          <p:cNvGraphicFramePr>
            <a:graphicFrameLocks noGrp="1"/>
          </p:cNvGraphicFramePr>
          <p:nvPr/>
        </p:nvGraphicFramePr>
        <p:xfrm>
          <a:off x="445061" y="1040747"/>
          <a:ext cx="8051576" cy="3150926"/>
        </p:xfrm>
        <a:graphic>
          <a:graphicData uri="http://schemas.openxmlformats.org/drawingml/2006/table">
            <a:tbl>
              <a:tblPr>
                <a:tableStyleId>{267E651A-335D-4C88-8EE7-201DD3C482BE}</a:tableStyleId>
              </a:tblPr>
              <a:tblGrid>
                <a:gridCol w="527672">
                  <a:extLst>
                    <a:ext uri="{9D8B030D-6E8A-4147-A177-3AD203B41FA5}">
                      <a16:colId xmlns:a16="http://schemas.microsoft.com/office/drawing/2014/main" val="3600303516"/>
                    </a:ext>
                  </a:extLst>
                </a:gridCol>
                <a:gridCol w="423868">
                  <a:extLst>
                    <a:ext uri="{9D8B030D-6E8A-4147-A177-3AD203B41FA5}">
                      <a16:colId xmlns:a16="http://schemas.microsoft.com/office/drawing/2014/main" val="3105704072"/>
                    </a:ext>
                  </a:extLst>
                </a:gridCol>
                <a:gridCol w="934239">
                  <a:extLst>
                    <a:ext uri="{9D8B030D-6E8A-4147-A177-3AD203B41FA5}">
                      <a16:colId xmlns:a16="http://schemas.microsoft.com/office/drawing/2014/main" val="1109890516"/>
                    </a:ext>
                  </a:extLst>
                </a:gridCol>
                <a:gridCol w="2508605">
                  <a:extLst>
                    <a:ext uri="{9D8B030D-6E8A-4147-A177-3AD203B41FA5}">
                      <a16:colId xmlns:a16="http://schemas.microsoft.com/office/drawing/2014/main" val="1235221343"/>
                    </a:ext>
                  </a:extLst>
                </a:gridCol>
                <a:gridCol w="2474379">
                  <a:extLst>
                    <a:ext uri="{9D8B030D-6E8A-4147-A177-3AD203B41FA5}">
                      <a16:colId xmlns:a16="http://schemas.microsoft.com/office/drawing/2014/main" val="245523671"/>
                    </a:ext>
                  </a:extLst>
                </a:gridCol>
                <a:gridCol w="1182813">
                  <a:extLst>
                    <a:ext uri="{9D8B030D-6E8A-4147-A177-3AD203B41FA5}">
                      <a16:colId xmlns:a16="http://schemas.microsoft.com/office/drawing/2014/main" val="1058255483"/>
                    </a:ext>
                  </a:extLst>
                </a:gridCol>
              </a:tblGrid>
              <a:tr h="469087">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1569758236"/>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an image of 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receive video recipes related to the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Recommendation</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858829045"/>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see detailed nutritional information for the food in the uploaded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make informed dietary choices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Analysis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986784151"/>
                  </a:ext>
                </a:extLst>
              </a:tr>
              <a:tr h="48632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292786928"/>
                  </a:ext>
                </a:extLst>
              </a:tr>
              <a:tr h="451494">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2134677642"/>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3652829874"/>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guarantee the freshness and safety of our products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3906535795"/>
                  </a:ext>
                </a:extLst>
              </a:tr>
            </a:tbl>
          </a:graphicData>
        </a:graphic>
      </p:graphicFrame>
    </p:spTree>
    <p:extLst>
      <p:ext uri="{BB962C8B-B14F-4D97-AF65-F5344CB8AC3E}">
        <p14:creationId xmlns:p14="http://schemas.microsoft.com/office/powerpoint/2010/main" val="3583914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276085" y="24935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Not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14507" y="410614"/>
            <a:ext cx="49885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17</a:t>
            </a:r>
          </a:p>
        </p:txBody>
      </p:sp>
      <p:sp>
        <p:nvSpPr>
          <p:cNvPr id="5" name="TextBox 4">
            <a:extLst>
              <a:ext uri="{FF2B5EF4-FFF2-40B4-BE49-F238E27FC236}">
                <a16:creationId xmlns:a16="http://schemas.microsoft.com/office/drawing/2014/main" id="{0A43BA20-B7D3-3DD8-3761-DB682C475F60}"/>
              </a:ext>
            </a:extLst>
          </p:cNvPr>
          <p:cNvSpPr txBox="1"/>
          <p:nvPr/>
        </p:nvSpPr>
        <p:spPr>
          <a:xfrm>
            <a:off x="2789740" y="1853660"/>
            <a:ext cx="4076757" cy="338554"/>
          </a:xfrm>
          <a:prstGeom prst="rect">
            <a:avLst/>
          </a:prstGeom>
          <a:noFill/>
        </p:spPr>
        <p:txBody>
          <a:bodyPr wrap="none" rtlCol="0">
            <a:spAutoFit/>
          </a:bodyPr>
          <a:lstStyle/>
          <a:p>
            <a:r>
              <a:rPr lang="en-US" sz="16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We finished everything we initially planned</a:t>
            </a:r>
          </a:p>
        </p:txBody>
      </p:sp>
    </p:spTree>
    <p:extLst>
      <p:ext uri="{BB962C8B-B14F-4D97-AF65-F5344CB8AC3E}">
        <p14:creationId xmlns:p14="http://schemas.microsoft.com/office/powerpoint/2010/main" val="377277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764140" y="1189845"/>
            <a:ext cx="455106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Improvements from Last Feed Back</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335753" y="662097"/>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785107" y="818633"/>
            <a:ext cx="32252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a:t>
            </a:r>
          </a:p>
        </p:txBody>
      </p:sp>
      <p:sp>
        <p:nvSpPr>
          <p:cNvPr id="6" name="Google Shape;794;p54">
            <a:extLst>
              <a:ext uri="{FF2B5EF4-FFF2-40B4-BE49-F238E27FC236}">
                <a16:creationId xmlns:a16="http://schemas.microsoft.com/office/drawing/2014/main" id="{1E0F923F-8BB9-DEB8-274F-41BF13710324}"/>
              </a:ext>
            </a:extLst>
          </p:cNvPr>
          <p:cNvSpPr txBox="1">
            <a:spLocks/>
          </p:cNvSpPr>
          <p:nvPr/>
        </p:nvSpPr>
        <p:spPr>
          <a:xfrm>
            <a:off x="2296470" y="2100410"/>
            <a:ext cx="4551060" cy="1145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Explained how the technologies are used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Included user stories in test cases for reference.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Added Sprint 4 User stories</a:t>
            </a:r>
          </a:p>
        </p:txBody>
      </p:sp>
    </p:spTree>
    <p:extLst>
      <p:ext uri="{BB962C8B-B14F-4D97-AF65-F5344CB8AC3E}">
        <p14:creationId xmlns:p14="http://schemas.microsoft.com/office/powerpoint/2010/main" val="1728718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2581275" y="309972"/>
            <a:ext cx="6100909" cy="4593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Velocity and Commit</a:t>
            </a:r>
            <a:r>
              <a:rPr lang="en-US" dirty="0"/>
              <a:t>t</a:t>
            </a:r>
            <a:r>
              <a:rPr lang="en" dirty="0"/>
              <a:t>ed Ratio</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2866" y="410614"/>
            <a:ext cx="54213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18</a:t>
            </a:r>
          </a:p>
        </p:txBody>
      </p:sp>
      <p:sp>
        <p:nvSpPr>
          <p:cNvPr id="5" name="TextBox 4">
            <a:extLst>
              <a:ext uri="{FF2B5EF4-FFF2-40B4-BE49-F238E27FC236}">
                <a16:creationId xmlns:a16="http://schemas.microsoft.com/office/drawing/2014/main" id="{A04803A1-A6D9-3621-A559-1CDD698A587C}"/>
              </a:ext>
            </a:extLst>
          </p:cNvPr>
          <p:cNvSpPr txBox="1"/>
          <p:nvPr/>
        </p:nvSpPr>
        <p:spPr>
          <a:xfrm>
            <a:off x="1381125" y="1619250"/>
            <a:ext cx="5658921" cy="1384995"/>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 Total number of story points completed in this sprint</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Sprint 4 = 45</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Sprint 2 Team Velocity = 11, Sprint 3 Team Velocity = 26</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0B831A82-31F0-49EF-CA8D-A0490DB8F699}"/>
              </a:ext>
            </a:extLst>
          </p:cNvPr>
          <p:cNvSpPr txBox="1"/>
          <p:nvPr/>
        </p:nvSpPr>
        <p:spPr>
          <a:xfrm>
            <a:off x="1480066" y="3846774"/>
            <a:ext cx="2877711" cy="861774"/>
          </a:xfrm>
          <a:prstGeom prst="rect">
            <a:avLst/>
          </a:prstGeom>
          <a:noFill/>
        </p:spPr>
        <p:txBody>
          <a:bodyPr wrap="none" rtlCol="0">
            <a:spAutoFit/>
          </a:bodyPr>
          <a:lstStyle/>
          <a:p>
            <a:r>
              <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Committed Ratio</a:t>
            </a:r>
          </a:p>
          <a:p>
            <a:endPar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Committed Ratio = 45/45 = 100%</a:t>
            </a:r>
          </a:p>
        </p:txBody>
      </p:sp>
      <p:sp>
        <p:nvSpPr>
          <p:cNvPr id="6" name="TextBox 5">
            <a:extLst>
              <a:ext uri="{FF2B5EF4-FFF2-40B4-BE49-F238E27FC236}">
                <a16:creationId xmlns:a16="http://schemas.microsoft.com/office/drawing/2014/main" id="{C579B6A9-8064-BFA0-37AA-BA9BFD226E9E}"/>
              </a:ext>
            </a:extLst>
          </p:cNvPr>
          <p:cNvSpPr txBox="1"/>
          <p:nvPr/>
        </p:nvSpPr>
        <p:spPr>
          <a:xfrm>
            <a:off x="1381125" y="2879409"/>
            <a:ext cx="5218095" cy="738664"/>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Average  of previous sprint’s velocity</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(11+26+45)/3 = 27.33</a:t>
            </a:r>
          </a:p>
        </p:txBody>
      </p:sp>
    </p:spTree>
    <p:extLst>
      <p:ext uri="{BB962C8B-B14F-4D97-AF65-F5344CB8AC3E}">
        <p14:creationId xmlns:p14="http://schemas.microsoft.com/office/powerpoint/2010/main" val="3709005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19</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4</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698653963"/>
              </p:ext>
            </p:extLst>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sp>
        <p:nvSpPr>
          <p:cNvPr id="7" name="TextBox 6">
            <a:extLst>
              <a:ext uri="{FF2B5EF4-FFF2-40B4-BE49-F238E27FC236}">
                <a16:creationId xmlns:a16="http://schemas.microsoft.com/office/drawing/2014/main" id="{D28E1A37-1AFD-2B62-8D2E-E00CEF419B38}"/>
              </a:ext>
            </a:extLst>
          </p:cNvPr>
          <p:cNvSpPr txBox="1"/>
          <p:nvPr/>
        </p:nvSpPr>
        <p:spPr>
          <a:xfrm>
            <a:off x="4412274" y="4170522"/>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3908393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2</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7" name="Picture 6" descr="A screenshot of a computer screen&#10;&#10;Description automatically generated">
            <a:extLst>
              <a:ext uri="{FF2B5EF4-FFF2-40B4-BE49-F238E27FC236}">
                <a16:creationId xmlns:a16="http://schemas.microsoft.com/office/drawing/2014/main" id="{469D1C4E-B8BF-1BD7-D8E6-9AEC2F1788C7}"/>
              </a:ext>
            </a:extLst>
          </p:cNvPr>
          <p:cNvPicPr>
            <a:picLocks noChangeAspect="1"/>
          </p:cNvPicPr>
          <p:nvPr/>
        </p:nvPicPr>
        <p:blipFill>
          <a:blip r:embed="rId4"/>
          <a:stretch>
            <a:fillRect/>
          </a:stretch>
        </p:blipFill>
        <p:spPr>
          <a:xfrm>
            <a:off x="872627" y="1273108"/>
            <a:ext cx="7369889" cy="3223648"/>
          </a:xfrm>
          <a:prstGeom prst="rect">
            <a:avLst/>
          </a:prstGeom>
        </p:spPr>
      </p:pic>
    </p:spTree>
    <p:extLst>
      <p:ext uri="{BB962C8B-B14F-4D97-AF65-F5344CB8AC3E}">
        <p14:creationId xmlns:p14="http://schemas.microsoft.com/office/powerpoint/2010/main" val="2337662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3</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4" name="Picture 3" descr="A screenshot of a computer screen&#10;&#10;Description automatically generated">
            <a:extLst>
              <a:ext uri="{FF2B5EF4-FFF2-40B4-BE49-F238E27FC236}">
                <a16:creationId xmlns:a16="http://schemas.microsoft.com/office/drawing/2014/main" id="{DB5C0635-D957-F654-A410-CDB2BF685006}"/>
              </a:ext>
            </a:extLst>
          </p:cNvPr>
          <p:cNvPicPr>
            <a:picLocks noChangeAspect="1"/>
          </p:cNvPicPr>
          <p:nvPr/>
        </p:nvPicPr>
        <p:blipFill>
          <a:blip r:embed="rId4"/>
          <a:stretch>
            <a:fillRect/>
          </a:stretch>
        </p:blipFill>
        <p:spPr>
          <a:xfrm>
            <a:off x="757501" y="1254911"/>
            <a:ext cx="7772400" cy="3025619"/>
          </a:xfrm>
          <a:prstGeom prst="rect">
            <a:avLst/>
          </a:prstGeom>
        </p:spPr>
      </p:pic>
    </p:spTree>
    <p:extLst>
      <p:ext uri="{BB962C8B-B14F-4D97-AF65-F5344CB8AC3E}">
        <p14:creationId xmlns:p14="http://schemas.microsoft.com/office/powerpoint/2010/main" val="3866736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4</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3" name="Picture 2" descr="A screenshot of a computer screen&#10;&#10;Description automatically generated">
            <a:extLst>
              <a:ext uri="{FF2B5EF4-FFF2-40B4-BE49-F238E27FC236}">
                <a16:creationId xmlns:a16="http://schemas.microsoft.com/office/drawing/2014/main" id="{C0F1637C-60C3-D54E-D5FE-9DECDF6ED90E}"/>
              </a:ext>
            </a:extLst>
          </p:cNvPr>
          <p:cNvPicPr>
            <a:picLocks noChangeAspect="1"/>
          </p:cNvPicPr>
          <p:nvPr/>
        </p:nvPicPr>
        <p:blipFill>
          <a:blip r:embed="rId4"/>
          <a:stretch>
            <a:fillRect/>
          </a:stretch>
        </p:blipFill>
        <p:spPr>
          <a:xfrm>
            <a:off x="886119" y="1254911"/>
            <a:ext cx="7772400" cy="3220994"/>
          </a:xfrm>
          <a:prstGeom prst="rect">
            <a:avLst/>
          </a:prstGeom>
        </p:spPr>
      </p:pic>
    </p:spTree>
    <p:extLst>
      <p:ext uri="{BB962C8B-B14F-4D97-AF65-F5344CB8AC3E}">
        <p14:creationId xmlns:p14="http://schemas.microsoft.com/office/powerpoint/2010/main" val="1456905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2" y="417339"/>
            <a:ext cx="487991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675105" y="285721"/>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971270" y="442258"/>
            <a:ext cx="628900"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21</a:t>
            </a:r>
          </a:p>
        </p:txBody>
      </p:sp>
      <p:pic>
        <p:nvPicPr>
          <p:cNvPr id="4" name="Picture 3" descr="A screenshot of a computer&#10;&#10;Description automatically generated">
            <a:extLst>
              <a:ext uri="{FF2B5EF4-FFF2-40B4-BE49-F238E27FC236}">
                <a16:creationId xmlns:a16="http://schemas.microsoft.com/office/drawing/2014/main" id="{BB4EEF64-B95C-1373-6696-D803B0DF6634}"/>
              </a:ext>
            </a:extLst>
          </p:cNvPr>
          <p:cNvPicPr>
            <a:picLocks noChangeAspect="1"/>
          </p:cNvPicPr>
          <p:nvPr/>
        </p:nvPicPr>
        <p:blipFill>
          <a:blip r:embed="rId4"/>
          <a:stretch>
            <a:fillRect/>
          </a:stretch>
        </p:blipFill>
        <p:spPr>
          <a:xfrm>
            <a:off x="769621" y="1119491"/>
            <a:ext cx="7352466" cy="338213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creenshot of a computer&#10;&#10;Description automatically generated">
            <a:extLst>
              <a:ext uri="{FF2B5EF4-FFF2-40B4-BE49-F238E27FC236}">
                <a16:creationId xmlns:a16="http://schemas.microsoft.com/office/drawing/2014/main" id="{54221A56-DDB4-2388-264D-131A11FA51EE}"/>
              </a:ext>
            </a:extLst>
          </p:cNvPr>
          <p:cNvPicPr>
            <a:picLocks noChangeAspect="1"/>
          </p:cNvPicPr>
          <p:nvPr/>
        </p:nvPicPr>
        <p:blipFill>
          <a:blip r:embed="rId3"/>
          <a:stretch>
            <a:fillRect/>
          </a:stretch>
        </p:blipFill>
        <p:spPr>
          <a:xfrm>
            <a:off x="894080" y="990039"/>
            <a:ext cx="7355840" cy="3411270"/>
          </a:xfrm>
          <a:prstGeom prst="rect">
            <a:avLst/>
          </a:prstGeom>
        </p:spPr>
      </p:pic>
    </p:spTree>
    <p:extLst>
      <p:ext uri="{BB962C8B-B14F-4D97-AF65-F5344CB8AC3E}">
        <p14:creationId xmlns:p14="http://schemas.microsoft.com/office/powerpoint/2010/main" val="1106336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5" name="Picture 4" descr="A screenshot of a computer&#10;&#10;Description automatically generated">
            <a:extLst>
              <a:ext uri="{FF2B5EF4-FFF2-40B4-BE49-F238E27FC236}">
                <a16:creationId xmlns:a16="http://schemas.microsoft.com/office/drawing/2014/main" id="{84461A4D-3F9A-746A-24CB-1D252F3474B0}"/>
              </a:ext>
            </a:extLst>
          </p:cNvPr>
          <p:cNvPicPr>
            <a:picLocks noChangeAspect="1"/>
          </p:cNvPicPr>
          <p:nvPr/>
        </p:nvPicPr>
        <p:blipFill>
          <a:blip r:embed="rId3"/>
          <a:stretch>
            <a:fillRect/>
          </a:stretch>
        </p:blipFill>
        <p:spPr>
          <a:xfrm>
            <a:off x="792480" y="990039"/>
            <a:ext cx="7680960" cy="3552444"/>
          </a:xfrm>
          <a:prstGeom prst="rect">
            <a:avLst/>
          </a:prstGeom>
        </p:spPr>
      </p:pic>
    </p:spTree>
    <p:extLst>
      <p:ext uri="{BB962C8B-B14F-4D97-AF65-F5344CB8AC3E}">
        <p14:creationId xmlns:p14="http://schemas.microsoft.com/office/powerpoint/2010/main" val="1991672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screenshot of a computer&#10;&#10;Description automatically generated">
            <a:extLst>
              <a:ext uri="{FF2B5EF4-FFF2-40B4-BE49-F238E27FC236}">
                <a16:creationId xmlns:a16="http://schemas.microsoft.com/office/drawing/2014/main" id="{8E288E9B-A761-3ED6-5672-22FBFAFEAC1D}"/>
              </a:ext>
            </a:extLst>
          </p:cNvPr>
          <p:cNvPicPr>
            <a:picLocks noChangeAspect="1"/>
          </p:cNvPicPr>
          <p:nvPr/>
        </p:nvPicPr>
        <p:blipFill>
          <a:blip r:embed="rId3"/>
          <a:stretch>
            <a:fillRect/>
          </a:stretch>
        </p:blipFill>
        <p:spPr>
          <a:xfrm>
            <a:off x="800100" y="990039"/>
            <a:ext cx="7683500" cy="3544014"/>
          </a:xfrm>
          <a:prstGeom prst="rect">
            <a:avLst/>
          </a:prstGeom>
        </p:spPr>
      </p:pic>
    </p:spTree>
    <p:extLst>
      <p:ext uri="{BB962C8B-B14F-4D97-AF65-F5344CB8AC3E}">
        <p14:creationId xmlns:p14="http://schemas.microsoft.com/office/powerpoint/2010/main" val="3551832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lice of pizza on a plate&#10;&#10;Description automatically generated">
            <a:extLst>
              <a:ext uri="{FF2B5EF4-FFF2-40B4-BE49-F238E27FC236}">
                <a16:creationId xmlns:a16="http://schemas.microsoft.com/office/drawing/2014/main" id="{CCDA83C0-50BB-CC76-8CF8-2EB49625751B}"/>
              </a:ext>
            </a:extLst>
          </p:cNvPr>
          <p:cNvPicPr>
            <a:picLocks noChangeAspect="1"/>
          </p:cNvPicPr>
          <p:nvPr/>
        </p:nvPicPr>
        <p:blipFill>
          <a:blip r:embed="rId3"/>
          <a:stretch>
            <a:fillRect/>
          </a:stretch>
        </p:blipFill>
        <p:spPr>
          <a:xfrm>
            <a:off x="800100" y="899081"/>
            <a:ext cx="7677912" cy="3493450"/>
          </a:xfrm>
          <a:prstGeom prst="rect">
            <a:avLst/>
          </a:prstGeom>
        </p:spPr>
      </p:pic>
    </p:spTree>
    <p:extLst>
      <p:ext uri="{BB962C8B-B14F-4D97-AF65-F5344CB8AC3E}">
        <p14:creationId xmlns:p14="http://schemas.microsoft.com/office/powerpoint/2010/main" val="396060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504249" y="1277138"/>
            <a:ext cx="4651200" cy="9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Introduction</a:t>
            </a:r>
            <a:endParaRPr sz="5400" dirty="0"/>
          </a:p>
        </p:txBody>
      </p:sp>
      <p:sp>
        <p:nvSpPr>
          <p:cNvPr id="452" name="Google Shape;452;p41"/>
          <p:cNvSpPr txBox="1">
            <a:spLocks noGrp="1"/>
          </p:cNvSpPr>
          <p:nvPr>
            <p:ph type="subTitle" idx="1"/>
          </p:nvPr>
        </p:nvSpPr>
        <p:spPr>
          <a:xfrm>
            <a:off x="2362858" y="2671134"/>
            <a:ext cx="5340136" cy="1016400"/>
          </a:xfrm>
          <a:prstGeom prst="rect">
            <a:avLst/>
          </a:prstGeom>
        </p:spPr>
        <p:txBody>
          <a:bodyPr spcFirstLastPara="1" wrap="square" lIns="91425" tIns="91425" rIns="91425" bIns="91425" anchor="ctr" anchorCtr="0">
            <a:noAutofit/>
          </a:bodyPr>
          <a:lstStyle/>
          <a:p>
            <a:pPr marL="0" lvl="0" indent="0" algn="l">
              <a:lnSpc>
                <a:spcPct val="115000"/>
              </a:lnSpc>
              <a:buClr>
                <a:srgbClr val="000000"/>
              </a:buClr>
              <a:buSzTx/>
            </a:pP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a comprehensive platform designed to make meal planning and pantry management a simple part of your daily routine. It's not just another tool for organizing the kitchen. Whether you're a working professional with a hectic schedule or a parent balancing the obligations of family life, </a:t>
            </a: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here to make your kitchen experience more efficient.</a:t>
            </a:r>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0"/>
            <a:ext cx="1414266" cy="903604"/>
          </a:xfrm>
          <a:prstGeom prst="rect">
            <a:avLst/>
          </a:prstGeom>
        </p:spPr>
      </p:pic>
      <p:sp>
        <p:nvSpPr>
          <p:cNvPr id="3" name="Rectangle 2"/>
          <p:cNvSpPr/>
          <p:nvPr/>
        </p:nvSpPr>
        <p:spPr>
          <a:xfrm>
            <a:off x="4317529" y="315510"/>
            <a:ext cx="1024639" cy="1015663"/>
          </a:xfrm>
          <a:prstGeom prst="rect">
            <a:avLst/>
          </a:prstGeom>
        </p:spPr>
        <p:txBody>
          <a:bodyPr wrap="none">
            <a:spAutoFit/>
          </a:bodyPr>
          <a:lstStyle/>
          <a:p>
            <a:pPr lvl="0" algn="ctr">
              <a:buClr>
                <a:srgbClr val="F6EFEB"/>
              </a:buClr>
              <a:buSzPts val="6000"/>
            </a:pPr>
            <a:r>
              <a:rPr lang="en" sz="6000" dirty="0">
                <a:solidFill>
                  <a:srgbClr val="FEE0C4"/>
                </a:solidFill>
                <a:latin typeface="Averia Serif Libre"/>
                <a:sym typeface="Averia Serif Libre"/>
              </a:rPr>
              <a:t>02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close-up of a donut&#10;&#10;Description automatically generated">
            <a:extLst>
              <a:ext uri="{FF2B5EF4-FFF2-40B4-BE49-F238E27FC236}">
                <a16:creationId xmlns:a16="http://schemas.microsoft.com/office/drawing/2014/main" id="{DAFB356E-4894-1A98-9F11-22D2FF24D667}"/>
              </a:ext>
            </a:extLst>
          </p:cNvPr>
          <p:cNvPicPr>
            <a:picLocks noChangeAspect="1"/>
          </p:cNvPicPr>
          <p:nvPr/>
        </p:nvPicPr>
        <p:blipFill>
          <a:blip r:embed="rId3"/>
          <a:stretch>
            <a:fillRect/>
          </a:stretch>
        </p:blipFill>
        <p:spPr>
          <a:xfrm>
            <a:off x="731520" y="990039"/>
            <a:ext cx="7680960" cy="3494837"/>
          </a:xfrm>
          <a:prstGeom prst="rect">
            <a:avLst/>
          </a:prstGeom>
        </p:spPr>
      </p:pic>
    </p:spTree>
    <p:extLst>
      <p:ext uri="{BB962C8B-B14F-4D97-AF65-F5344CB8AC3E}">
        <p14:creationId xmlns:p14="http://schemas.microsoft.com/office/powerpoint/2010/main" val="254426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2" name="Picture 1">
            <a:extLst>
              <a:ext uri="{FF2B5EF4-FFF2-40B4-BE49-F238E27FC236}">
                <a16:creationId xmlns:a16="http://schemas.microsoft.com/office/drawing/2014/main" id="{DF0C6DAD-C6B0-628C-5603-C17CC398BC3B}"/>
              </a:ext>
            </a:extLst>
          </p:cNvPr>
          <p:cNvPicPr>
            <a:picLocks noChangeAspect="1"/>
          </p:cNvPicPr>
          <p:nvPr/>
        </p:nvPicPr>
        <p:blipFill>
          <a:blip r:embed="rId3"/>
          <a:stretch>
            <a:fillRect/>
          </a:stretch>
        </p:blipFill>
        <p:spPr>
          <a:xfrm>
            <a:off x="685800" y="901500"/>
            <a:ext cx="7772400" cy="3604450"/>
          </a:xfrm>
          <a:prstGeom prst="rect">
            <a:avLst/>
          </a:prstGeom>
        </p:spPr>
      </p:pic>
    </p:spTree>
    <p:extLst>
      <p:ext uri="{BB962C8B-B14F-4D97-AF65-F5344CB8AC3E}">
        <p14:creationId xmlns:p14="http://schemas.microsoft.com/office/powerpoint/2010/main" val="3050859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9"/>
          <p:cNvSpPr txBox="1">
            <a:spLocks noGrp="1"/>
          </p:cNvSpPr>
          <p:nvPr>
            <p:ph type="title"/>
          </p:nvPr>
        </p:nvSpPr>
        <p:spPr>
          <a:xfrm>
            <a:off x="556528" y="3904133"/>
            <a:ext cx="7704000" cy="622800"/>
          </a:xfrm>
          <a:prstGeom prst="rect">
            <a:avLst/>
          </a:prstGeom>
        </p:spPr>
        <p:txBody>
          <a:bodyPr spcFirstLastPara="1" wrap="square" lIns="91425" tIns="91425" rIns="91425" bIns="91425" anchor="ctr" anchorCtr="0">
            <a:noAutofit/>
          </a:bodyPr>
          <a:lstStyle/>
          <a:p>
            <a:pPr lvl="0"/>
            <a:r>
              <a:rPr lang="en" sz="1800" dirty="0">
                <a:solidFill>
                  <a:srgbClr val="D20000"/>
                </a:solidFill>
              </a:rPr>
              <a:t>GITHUB:</a:t>
            </a:r>
            <a:r>
              <a:rPr lang="en-US" sz="1800" dirty="0">
                <a:solidFill>
                  <a:schemeClr val="accent6">
                    <a:lumMod val="75000"/>
                  </a:schemeClr>
                </a:solidFill>
                <a:hlinkClick r:id="rId3"/>
              </a:rPr>
              <a:t>https://github.com/htmw/2024S-neon-nomads</a:t>
            </a:r>
            <a:endParaRPr sz="1600" dirty="0">
              <a:solidFill>
                <a:schemeClr val="accent6">
                  <a:lumMod val="75000"/>
                </a:schemeClr>
              </a:solidFill>
            </a:endParaRPr>
          </a:p>
        </p:txBody>
      </p:sp>
      <p:sp>
        <p:nvSpPr>
          <p:cNvPr id="628" name="Google Shape;628;p49"/>
          <p:cNvSpPr/>
          <p:nvPr/>
        </p:nvSpPr>
        <p:spPr>
          <a:xfrm rot="-5400000">
            <a:off x="6635450" y="22834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49"/>
          <p:cNvPicPr preferRelativeResize="0"/>
          <p:nvPr/>
        </p:nvPicPr>
        <p:blipFill>
          <a:blip r:embed="rId4">
            <a:alphaModFix/>
          </a:blip>
          <a:stretch>
            <a:fillRect/>
          </a:stretch>
        </p:blipFill>
        <p:spPr>
          <a:xfrm>
            <a:off x="86815" y="401356"/>
            <a:ext cx="557000" cy="1347687"/>
          </a:xfrm>
          <a:prstGeom prst="rect">
            <a:avLst/>
          </a:prstGeom>
          <a:noFill/>
          <a:ln>
            <a:noFill/>
          </a:ln>
        </p:spPr>
      </p:pic>
      <p:pic>
        <p:nvPicPr>
          <p:cNvPr id="630" name="Google Shape;630;p49"/>
          <p:cNvPicPr preferRelativeResize="0"/>
          <p:nvPr/>
        </p:nvPicPr>
        <p:blipFill>
          <a:blip r:embed="rId5">
            <a:alphaModFix/>
          </a:blip>
          <a:stretch>
            <a:fillRect/>
          </a:stretch>
        </p:blipFill>
        <p:spPr>
          <a:xfrm rot="-2700148" flipH="1">
            <a:off x="822956" y="79232"/>
            <a:ext cx="364095" cy="461187"/>
          </a:xfrm>
          <a:prstGeom prst="rect">
            <a:avLst/>
          </a:prstGeom>
          <a:noFill/>
          <a:ln>
            <a:noFill/>
          </a:ln>
        </p:spPr>
      </p:pic>
      <p:pic>
        <p:nvPicPr>
          <p:cNvPr id="631" name="Google Shape;631;p49"/>
          <p:cNvPicPr preferRelativeResize="0"/>
          <p:nvPr/>
        </p:nvPicPr>
        <p:blipFill>
          <a:blip r:embed="rId6">
            <a:alphaModFix/>
          </a:blip>
          <a:stretch>
            <a:fillRect/>
          </a:stretch>
        </p:blipFill>
        <p:spPr>
          <a:xfrm rot="-4562926">
            <a:off x="8024748" y="-286126"/>
            <a:ext cx="812053" cy="1191891"/>
          </a:xfrm>
          <a:prstGeom prst="rect">
            <a:avLst/>
          </a:prstGeom>
          <a:noFill/>
          <a:ln>
            <a:noFill/>
          </a:ln>
        </p:spPr>
      </p:pic>
      <p:pic>
        <p:nvPicPr>
          <p:cNvPr id="632" name="Google Shape;632;p49"/>
          <p:cNvPicPr preferRelativeResize="0"/>
          <p:nvPr/>
        </p:nvPicPr>
        <p:blipFill>
          <a:blip r:embed="rId7">
            <a:alphaModFix/>
          </a:blip>
          <a:stretch>
            <a:fillRect/>
          </a:stretch>
        </p:blipFill>
        <p:spPr>
          <a:xfrm rot="2268240">
            <a:off x="8322104" y="4299089"/>
            <a:ext cx="481442" cy="609821"/>
          </a:xfrm>
          <a:prstGeom prst="rect">
            <a:avLst/>
          </a:prstGeom>
          <a:noFill/>
          <a:ln>
            <a:noFill/>
          </a:ln>
        </p:spPr>
      </p:pic>
      <p:pic>
        <p:nvPicPr>
          <p:cNvPr id="633" name="Google Shape;633;p49"/>
          <p:cNvPicPr preferRelativeResize="0"/>
          <p:nvPr/>
        </p:nvPicPr>
        <p:blipFill>
          <a:blip r:embed="rId8">
            <a:alphaModFix/>
          </a:blip>
          <a:stretch>
            <a:fillRect/>
          </a:stretch>
        </p:blipFill>
        <p:spPr>
          <a:xfrm rot="878763">
            <a:off x="8537324" y="2043837"/>
            <a:ext cx="408550" cy="1897425"/>
          </a:xfrm>
          <a:prstGeom prst="rect">
            <a:avLst/>
          </a:prstGeom>
          <a:noFill/>
          <a:ln>
            <a:noFill/>
          </a:ln>
        </p:spPr>
      </p:pic>
      <p:pic>
        <p:nvPicPr>
          <p:cNvPr id="634" name="Google Shape;634;p49"/>
          <p:cNvPicPr preferRelativeResize="0"/>
          <p:nvPr/>
        </p:nvPicPr>
        <p:blipFill>
          <a:blip r:embed="rId9">
            <a:alphaModFix/>
          </a:blip>
          <a:stretch>
            <a:fillRect/>
          </a:stretch>
        </p:blipFill>
        <p:spPr>
          <a:xfrm>
            <a:off x="-470775" y="2080702"/>
            <a:ext cx="1114601" cy="2506447"/>
          </a:xfrm>
          <a:prstGeom prst="rect">
            <a:avLst/>
          </a:prstGeom>
          <a:noFill/>
          <a:ln>
            <a:noFill/>
          </a:ln>
        </p:spPr>
      </p:pic>
      <p:pic>
        <p:nvPicPr>
          <p:cNvPr id="7" name="Picture Placeholder 6"/>
          <p:cNvPicPr>
            <a:picLocks noGrp="1" noChangeAspect="1"/>
          </p:cNvPicPr>
          <p:nvPr>
            <p:ph type="pic" idx="2"/>
          </p:nvPr>
        </p:nvPicPr>
        <p:blipFill>
          <a:blip r:embed="rId10">
            <a:extLst>
              <a:ext uri="{28A0092B-C50C-407E-A947-70E740481C1C}">
                <a14:useLocalDpi xmlns:a14="http://schemas.microsoft.com/office/drawing/2010/main" val="0"/>
              </a:ext>
            </a:extLst>
          </a:blip>
          <a:srcRect t="21875" b="21875"/>
          <a:stretch>
            <a:fillRect/>
          </a:stretch>
        </p:blipFill>
        <p:spPr>
          <a:xfrm>
            <a:off x="1820926" y="678661"/>
            <a:ext cx="5573486" cy="3179374"/>
          </a:xfrm>
        </p:spPr>
      </p:pic>
      <p:pic>
        <p:nvPicPr>
          <p:cNvPr id="2" name="Picture 1">
            <a:extLst>
              <a:ext uri="{FF2B5EF4-FFF2-40B4-BE49-F238E27FC236}">
                <a16:creationId xmlns:a16="http://schemas.microsoft.com/office/drawing/2014/main" id="{491F417C-FB65-BF0F-19BD-11BC7EFEFD19}"/>
              </a:ext>
            </a:extLst>
          </p:cNvPr>
          <p:cNvPicPr>
            <a:picLocks noChangeAspect="1"/>
          </p:cNvPicPr>
          <p:nvPr/>
        </p:nvPicPr>
        <p:blipFill>
          <a:blip r:embed="rId11"/>
          <a:stretch>
            <a:fillRect/>
          </a:stretch>
        </p:blipFill>
        <p:spPr>
          <a:xfrm rot="20728602">
            <a:off x="686172" y="540628"/>
            <a:ext cx="1221230" cy="867073"/>
          </a:xfrm>
          <a:prstGeom prst="rect">
            <a:avLst/>
          </a:prstGeom>
        </p:spPr>
      </p:pic>
      <p:sp>
        <p:nvSpPr>
          <p:cNvPr id="3" name="Rectangle 2">
            <a:extLst>
              <a:ext uri="{FF2B5EF4-FFF2-40B4-BE49-F238E27FC236}">
                <a16:creationId xmlns:a16="http://schemas.microsoft.com/office/drawing/2014/main" id="{0E020D28-DF16-CA33-5FE1-809D1C73FDD3}"/>
              </a:ext>
            </a:extLst>
          </p:cNvPr>
          <p:cNvSpPr/>
          <p:nvPr/>
        </p:nvSpPr>
        <p:spPr>
          <a:xfrm rot="19716840">
            <a:off x="1057400" y="740609"/>
            <a:ext cx="575799"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000155" y="1775485"/>
            <a:ext cx="5861645" cy="1037740"/>
          </a:xfrm>
          <a:prstGeom prst="rect">
            <a:avLst/>
          </a:prstGeom>
        </p:spPr>
        <p:txBody>
          <a:bodyPr spcFirstLastPara="1" wrap="square" lIns="91425" tIns="91425" rIns="91425" bIns="91425" anchor="t" anchorCtr="0">
            <a:noAutofit/>
          </a:bodyPr>
          <a:lstStyle/>
          <a:p>
            <a:pPr lvl="0"/>
            <a:r>
              <a:rPr lang="en-US" sz="6000" dirty="0"/>
              <a:t>Live App Demo</a:t>
            </a:r>
            <a:endParaRPr sz="6000" dirty="0"/>
          </a:p>
        </p:txBody>
      </p:sp>
      <p:pic>
        <p:nvPicPr>
          <p:cNvPr id="1106" name="Google Shape;1106;p70"/>
          <p:cNvPicPr preferRelativeResize="0"/>
          <p:nvPr/>
        </p:nvPicPr>
        <p:blipFill>
          <a:blip r:embed="rId3">
            <a:alphaModFix/>
          </a:blip>
          <a:stretch>
            <a:fillRect/>
          </a:stretch>
        </p:blipFill>
        <p:spPr>
          <a:xfrm rot="-2700000">
            <a:off x="-109363" y="-14624"/>
            <a:ext cx="1100061" cy="1630750"/>
          </a:xfrm>
          <a:prstGeom prst="rect">
            <a:avLst/>
          </a:prstGeom>
          <a:noFill/>
          <a:ln>
            <a:noFill/>
          </a:ln>
        </p:spPr>
      </p:pic>
      <p:pic>
        <p:nvPicPr>
          <p:cNvPr id="1107" name="Google Shape;1107;p70"/>
          <p:cNvPicPr preferRelativeResize="0"/>
          <p:nvPr/>
        </p:nvPicPr>
        <p:blipFill>
          <a:blip r:embed="rId4">
            <a:alphaModFix/>
          </a:blip>
          <a:stretch>
            <a:fillRect/>
          </a:stretch>
        </p:blipFill>
        <p:spPr>
          <a:xfrm rot="18581043">
            <a:off x="-527440" y="1696316"/>
            <a:ext cx="1522000" cy="1196079"/>
          </a:xfrm>
          <a:prstGeom prst="rect">
            <a:avLst/>
          </a:prstGeom>
          <a:noFill/>
          <a:ln>
            <a:noFill/>
          </a:ln>
        </p:spPr>
      </p:pic>
      <p:pic>
        <p:nvPicPr>
          <p:cNvPr id="1108" name="Google Shape;1108;p70"/>
          <p:cNvPicPr preferRelativeResize="0"/>
          <p:nvPr/>
        </p:nvPicPr>
        <p:blipFill>
          <a:blip r:embed="rId5">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6">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7">
            <a:alphaModFix/>
          </a:blip>
          <a:stretch>
            <a:fillRect/>
          </a:stretch>
        </p:blipFill>
        <p:spPr>
          <a:xfrm flipH="1">
            <a:off x="6371296" y="2376200"/>
            <a:ext cx="580451" cy="1040275"/>
          </a:xfrm>
          <a:prstGeom prst="rect">
            <a:avLst/>
          </a:prstGeom>
          <a:noFill/>
          <a:ln>
            <a:noFill/>
          </a:ln>
        </p:spPr>
      </p:pic>
      <p:pic>
        <p:nvPicPr>
          <p:cNvPr id="2" name="Picture 1">
            <a:extLst>
              <a:ext uri="{FF2B5EF4-FFF2-40B4-BE49-F238E27FC236}">
                <a16:creationId xmlns:a16="http://schemas.microsoft.com/office/drawing/2014/main" id="{C51DCF4C-BB51-31E3-2354-B85871150642}"/>
              </a:ext>
            </a:extLst>
          </p:cNvPr>
          <p:cNvPicPr>
            <a:picLocks noChangeAspect="1"/>
          </p:cNvPicPr>
          <p:nvPr/>
        </p:nvPicPr>
        <p:blipFill>
          <a:blip r:embed="rId8"/>
          <a:stretch>
            <a:fillRect/>
          </a:stretch>
        </p:blipFill>
        <p:spPr>
          <a:xfrm rot="20728602">
            <a:off x="828633" y="331304"/>
            <a:ext cx="1221230" cy="867073"/>
          </a:xfrm>
          <a:prstGeom prst="rect">
            <a:avLst/>
          </a:prstGeom>
        </p:spPr>
      </p:pic>
      <p:sp>
        <p:nvSpPr>
          <p:cNvPr id="4" name="Rectangle 3">
            <a:extLst>
              <a:ext uri="{FF2B5EF4-FFF2-40B4-BE49-F238E27FC236}">
                <a16:creationId xmlns:a16="http://schemas.microsoft.com/office/drawing/2014/main" id="{5043D77F-669C-D105-806E-E2166AB5DCEF}"/>
              </a:ext>
            </a:extLst>
          </p:cNvPr>
          <p:cNvSpPr/>
          <p:nvPr/>
        </p:nvSpPr>
        <p:spPr>
          <a:xfrm rot="19716840">
            <a:off x="1177811" y="535972"/>
            <a:ext cx="57419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743115" y="1684879"/>
            <a:ext cx="4893367" cy="1037740"/>
          </a:xfrm>
          <a:prstGeom prst="rect">
            <a:avLst/>
          </a:prstGeom>
        </p:spPr>
        <p:txBody>
          <a:bodyPr spcFirstLastPara="1" wrap="square" lIns="91425" tIns="91425" rIns="91425" bIns="91425" anchor="t" anchorCtr="0">
            <a:noAutofit/>
          </a:bodyPr>
          <a:lstStyle/>
          <a:p>
            <a:pPr lvl="0"/>
            <a:r>
              <a:rPr lang="en-US" sz="6000" dirty="0"/>
              <a:t>Bon Appétit!</a:t>
            </a:r>
            <a:endParaRPr sz="6000" dirty="0"/>
          </a:p>
        </p:txBody>
      </p:sp>
      <p:pic>
        <p:nvPicPr>
          <p:cNvPr id="1104" name="Google Shape;1104;p70"/>
          <p:cNvPicPr preferRelativeResize="0"/>
          <p:nvPr/>
        </p:nvPicPr>
        <p:blipFill>
          <a:blip r:embed="rId3">
            <a:alphaModFix/>
          </a:blip>
          <a:stretch>
            <a:fillRect/>
          </a:stretch>
        </p:blipFill>
        <p:spPr>
          <a:xfrm>
            <a:off x="1325598" y="2626188"/>
            <a:ext cx="2122802" cy="2583224"/>
          </a:xfrm>
          <a:prstGeom prst="rect">
            <a:avLst/>
          </a:prstGeom>
          <a:noFill/>
          <a:ln>
            <a:noFill/>
          </a:ln>
        </p:spPr>
      </p:pic>
      <p:pic>
        <p:nvPicPr>
          <p:cNvPr id="1105" name="Google Shape;1105;p70"/>
          <p:cNvPicPr preferRelativeResize="0"/>
          <p:nvPr/>
        </p:nvPicPr>
        <p:blipFill>
          <a:blip r:embed="rId4">
            <a:alphaModFix/>
          </a:blip>
          <a:stretch>
            <a:fillRect/>
          </a:stretch>
        </p:blipFill>
        <p:spPr>
          <a:xfrm>
            <a:off x="1968877" y="3020775"/>
            <a:ext cx="1061825" cy="897025"/>
          </a:xfrm>
          <a:prstGeom prst="rect">
            <a:avLst/>
          </a:prstGeom>
          <a:noFill/>
          <a:ln>
            <a:noFill/>
          </a:ln>
        </p:spPr>
      </p:pic>
      <p:pic>
        <p:nvPicPr>
          <p:cNvPr id="1106" name="Google Shape;1106;p70"/>
          <p:cNvPicPr preferRelativeResize="0"/>
          <p:nvPr/>
        </p:nvPicPr>
        <p:blipFill>
          <a:blip r:embed="rId5">
            <a:alphaModFix/>
          </a:blip>
          <a:stretch>
            <a:fillRect/>
          </a:stretch>
        </p:blipFill>
        <p:spPr>
          <a:xfrm rot="-2700000">
            <a:off x="3315231" y="2919076"/>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2044028">
            <a:off x="3977437" y="3181784"/>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sp>
        <p:nvSpPr>
          <p:cNvPr id="3" name="Rectangle 2"/>
          <p:cNvSpPr/>
          <p:nvPr/>
        </p:nvSpPr>
        <p:spPr>
          <a:xfrm>
            <a:off x="2254011" y="563773"/>
            <a:ext cx="3871573" cy="1400383"/>
          </a:xfrm>
          <a:prstGeom prst="rect">
            <a:avLst/>
          </a:prstGeom>
        </p:spPr>
        <p:txBody>
          <a:bodyPr wrap="none">
            <a:spAutoFit/>
          </a:bodyPr>
          <a:lstStyle/>
          <a:p>
            <a:r>
              <a:rPr lang="en" sz="8500" dirty="0">
                <a:solidFill>
                  <a:srgbClr val="CB2127"/>
                </a:solidFill>
                <a:latin typeface="Averia Serif Libre"/>
                <a:sym typeface="Averia Serif Libre"/>
              </a:rPr>
              <a:t>Thanks</a:t>
            </a:r>
            <a:endParaRPr lang="en-US" dirty="0"/>
          </a:p>
        </p:txBody>
      </p:sp>
    </p:spTree>
    <p:extLst>
      <p:ext uri="{BB962C8B-B14F-4D97-AF65-F5344CB8AC3E}">
        <p14:creationId xmlns:p14="http://schemas.microsoft.com/office/powerpoint/2010/main" val="19975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209947" y="983800"/>
            <a:ext cx="4437571" cy="553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Project Description</a:t>
            </a:r>
            <a:endParaRPr sz="2800" dirty="0"/>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1"/>
            <a:ext cx="1063537" cy="679516"/>
          </a:xfrm>
          <a:prstGeom prst="rect">
            <a:avLst/>
          </a:prstGeom>
        </p:spPr>
      </p:pic>
      <p:sp>
        <p:nvSpPr>
          <p:cNvPr id="9" name="TextBox 8">
            <a:extLst>
              <a:ext uri="{FF2B5EF4-FFF2-40B4-BE49-F238E27FC236}">
                <a16:creationId xmlns:a16="http://schemas.microsoft.com/office/drawing/2014/main" id="{9B0440DB-B5E6-AC6B-55D5-A959EDD29A68}"/>
              </a:ext>
            </a:extLst>
          </p:cNvPr>
          <p:cNvSpPr txBox="1"/>
          <p:nvPr/>
        </p:nvSpPr>
        <p:spPr>
          <a:xfrm>
            <a:off x="1582171" y="1537049"/>
            <a:ext cx="5693122" cy="2677656"/>
          </a:xfrm>
          <a:prstGeom prst="rect">
            <a:avLst/>
          </a:prstGeom>
          <a:noFill/>
        </p:spPr>
        <p:txBody>
          <a:bodyPr wrap="square" rtlCol="0">
            <a:spAutoFit/>
          </a:bodyPr>
          <a:lstStyle/>
          <a:p>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streamlines your pantry management and meal planning seamlessly.</a:t>
            </a:r>
          </a:p>
          <a:p>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For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those with active lifestyles and families</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who</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find it challenging to keep up with their pantry inventory and curb food disposal,</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endPar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is a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sophisticated kitchen assistance platform,</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that</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enhances the management of your pantry and offers recipe options that fit your available ingredients, organizes meal plans, and reminds you of the shelf life of your food items, </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unlike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conventional inventory systems and static shopping list apps</a:t>
            </a:r>
          </a:p>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our application intelligently adapts to your dietary preferences and schedule, guaranteeing the optimal use of your groceries and simplifying the meal preparation process.</a:t>
            </a:r>
          </a:p>
        </p:txBody>
      </p:sp>
      <p:sp>
        <p:nvSpPr>
          <p:cNvPr id="10" name="Rectangle 9">
            <a:extLst>
              <a:ext uri="{FF2B5EF4-FFF2-40B4-BE49-F238E27FC236}">
                <a16:creationId xmlns:a16="http://schemas.microsoft.com/office/drawing/2014/main" id="{DC4D0C0A-1B04-21A7-B967-23BDD3FD951B}"/>
              </a:ext>
            </a:extLst>
          </p:cNvPr>
          <p:cNvSpPr/>
          <p:nvPr/>
        </p:nvSpPr>
        <p:spPr>
          <a:xfrm>
            <a:off x="4352959" y="415901"/>
            <a:ext cx="603050"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03</a:t>
            </a:r>
          </a:p>
          <a:p>
            <a:pPr lvl="0" algn="ctr"/>
            <a:endParaRPr lang="en" dirty="0"/>
          </a:p>
        </p:txBody>
      </p:sp>
    </p:spTree>
    <p:extLst>
      <p:ext uri="{BB962C8B-B14F-4D97-AF65-F5344CB8AC3E}">
        <p14:creationId xmlns:p14="http://schemas.microsoft.com/office/powerpoint/2010/main" val="1445349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3" name="Google Shape;893;p58"/>
          <p:cNvSpPr txBox="1"/>
          <p:nvPr/>
        </p:nvSpPr>
        <p:spPr>
          <a:xfrm flipH="1">
            <a:off x="4539857" y="3970959"/>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6" name="Google Shape;896;p58"/>
          <p:cNvSpPr txBox="1"/>
          <p:nvPr/>
        </p:nvSpPr>
        <p:spPr>
          <a:xfrm flipH="1">
            <a:off x="692439"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Hemanvitha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Mylapalli</a:t>
            </a:r>
            <a:endParaRPr sz="2000" dirty="0">
              <a:solidFill>
                <a:schemeClr val="accent3"/>
              </a:solidFill>
              <a:latin typeface="Averia Serif Libre"/>
              <a:ea typeface="Averia Serif Libre"/>
              <a:cs typeface="Averia Serif Libre"/>
              <a:sym typeface="Averia Serif Libre"/>
            </a:endParaRPr>
          </a:p>
        </p:txBody>
      </p:sp>
      <p:sp>
        <p:nvSpPr>
          <p:cNvPr id="897" name="Google Shape;897;p58"/>
          <p:cNvSpPr txBox="1"/>
          <p:nvPr/>
        </p:nvSpPr>
        <p:spPr>
          <a:xfrm flipH="1">
            <a:off x="727936"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Team Leader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2527098" y="3487892"/>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Shashank Akavaram</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2631094"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Scrum Master</a:t>
            </a:r>
            <a:endParaRPr dirty="0">
              <a:solidFill>
                <a:schemeClr val="dk1"/>
              </a:solidFill>
              <a:latin typeface="Baloo 2"/>
              <a:ea typeface="Baloo 2"/>
              <a:cs typeface="Baloo 2"/>
              <a:sym typeface="Baloo 2"/>
            </a:endParaRPr>
          </a:p>
        </p:txBody>
      </p:sp>
      <p:pic>
        <p:nvPicPr>
          <p:cNvPr id="4" name="Picture 3"/>
          <p:cNvPicPr>
            <a:picLocks noChangeAspect="1"/>
          </p:cNvPicPr>
          <p:nvPr/>
        </p:nvPicPr>
        <p:blipFill>
          <a:blip r:embed="rId3"/>
          <a:stretch>
            <a:fillRect/>
          </a:stretch>
        </p:blipFill>
        <p:spPr>
          <a:xfrm>
            <a:off x="834757" y="891908"/>
            <a:ext cx="1716957" cy="2377440"/>
          </a:xfrm>
          <a:prstGeom prst="rect">
            <a:avLst/>
          </a:prstGeom>
        </p:spPr>
      </p:pic>
      <p:pic>
        <p:nvPicPr>
          <p:cNvPr id="5" name="Picture 4"/>
          <p:cNvPicPr>
            <a:picLocks noChangeAspect="1"/>
          </p:cNvPicPr>
          <p:nvPr/>
        </p:nvPicPr>
        <p:blipFill>
          <a:blip r:embed="rId4"/>
          <a:stretch>
            <a:fillRect/>
          </a:stretch>
        </p:blipFill>
        <p:spPr>
          <a:xfrm>
            <a:off x="2710242" y="910196"/>
            <a:ext cx="1738304" cy="2359152"/>
          </a:xfrm>
          <a:prstGeom prst="rect">
            <a:avLst/>
          </a:prstGeom>
        </p:spPr>
      </p:pic>
      <p:pic>
        <p:nvPicPr>
          <p:cNvPr id="6" name="Picture 5"/>
          <p:cNvPicPr>
            <a:picLocks noChangeAspect="1"/>
          </p:cNvPicPr>
          <p:nvPr/>
        </p:nvPicPr>
        <p:blipFill>
          <a:blip r:embed="rId5"/>
          <a:stretch>
            <a:fillRect/>
          </a:stretch>
        </p:blipFill>
        <p:spPr>
          <a:xfrm rot="20867127">
            <a:off x="881260" y="138564"/>
            <a:ext cx="1101359" cy="637230"/>
          </a:xfrm>
          <a:prstGeom prst="rect">
            <a:avLst/>
          </a:prstGeom>
        </p:spPr>
      </p:pic>
      <p:sp>
        <p:nvSpPr>
          <p:cNvPr id="7" name="Rectangle 6"/>
          <p:cNvSpPr/>
          <p:nvPr/>
        </p:nvSpPr>
        <p:spPr>
          <a:xfrm rot="20713408">
            <a:off x="1144152" y="193041"/>
            <a:ext cx="620684"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04</a:t>
            </a:r>
          </a:p>
          <a:p>
            <a:pPr lvl="0" algn="ctr"/>
            <a:endParaRPr lang="en" dirty="0"/>
          </a:p>
        </p:txBody>
      </p:sp>
      <p:pic>
        <p:nvPicPr>
          <p:cNvPr id="8" name="Picture 7">
            <a:extLst>
              <a:ext uri="{FF2B5EF4-FFF2-40B4-BE49-F238E27FC236}">
                <a16:creationId xmlns:a16="http://schemas.microsoft.com/office/drawing/2014/main" id="{2C28448A-1E13-422D-7442-D1FDB0B23C49}"/>
              </a:ext>
            </a:extLst>
          </p:cNvPr>
          <p:cNvPicPr>
            <a:picLocks noChangeAspect="1"/>
          </p:cNvPicPr>
          <p:nvPr/>
        </p:nvPicPr>
        <p:blipFill>
          <a:blip r:embed="rId6"/>
          <a:stretch>
            <a:fillRect/>
          </a:stretch>
        </p:blipFill>
        <p:spPr>
          <a:xfrm>
            <a:off x="4607074" y="910196"/>
            <a:ext cx="1789959" cy="2373337"/>
          </a:xfrm>
          <a:prstGeom prst="rect">
            <a:avLst/>
          </a:prstGeom>
        </p:spPr>
      </p:pic>
      <p:pic>
        <p:nvPicPr>
          <p:cNvPr id="9" name="Picture 8">
            <a:extLst>
              <a:ext uri="{FF2B5EF4-FFF2-40B4-BE49-F238E27FC236}">
                <a16:creationId xmlns:a16="http://schemas.microsoft.com/office/drawing/2014/main" id="{5C21A962-60FD-A788-7351-5CE0204453B4}"/>
              </a:ext>
            </a:extLst>
          </p:cNvPr>
          <p:cNvPicPr>
            <a:picLocks noChangeAspect="1"/>
          </p:cNvPicPr>
          <p:nvPr/>
        </p:nvPicPr>
        <p:blipFill>
          <a:blip r:embed="rId7"/>
          <a:stretch>
            <a:fillRect/>
          </a:stretch>
        </p:blipFill>
        <p:spPr>
          <a:xfrm>
            <a:off x="6559464" y="938656"/>
            <a:ext cx="1527467" cy="2344877"/>
          </a:xfrm>
          <a:prstGeom prst="rect">
            <a:avLst/>
          </a:prstGeom>
        </p:spPr>
      </p:pic>
      <p:sp>
        <p:nvSpPr>
          <p:cNvPr id="10" name="Google Shape;897;p58">
            <a:extLst>
              <a:ext uri="{FF2B5EF4-FFF2-40B4-BE49-F238E27FC236}">
                <a16:creationId xmlns:a16="http://schemas.microsoft.com/office/drawing/2014/main" id="{31FB0B10-DECB-BFAD-1F66-0B731A2FCB0B}"/>
              </a:ext>
            </a:extLst>
          </p:cNvPr>
          <p:cNvSpPr txBox="1"/>
          <p:nvPr/>
        </p:nvSpPr>
        <p:spPr>
          <a:xfrm flipH="1">
            <a:off x="6485070" y="4021491"/>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Devops Engineer</a:t>
            </a:r>
            <a:endParaRPr dirty="0">
              <a:solidFill>
                <a:schemeClr val="dk1"/>
              </a:solidFill>
              <a:latin typeface="Baloo 2"/>
              <a:ea typeface="Baloo 2"/>
              <a:cs typeface="Baloo 2"/>
              <a:sym typeface="Baloo 2"/>
            </a:endParaRPr>
          </a:p>
        </p:txBody>
      </p:sp>
      <p:sp>
        <p:nvSpPr>
          <p:cNvPr id="11" name="Google Shape;894;p58">
            <a:extLst>
              <a:ext uri="{FF2B5EF4-FFF2-40B4-BE49-F238E27FC236}">
                <a16:creationId xmlns:a16="http://schemas.microsoft.com/office/drawing/2014/main" id="{6B131BB9-6C2F-EC30-CFAC-19F41174BE6F}"/>
              </a:ext>
            </a:extLst>
          </p:cNvPr>
          <p:cNvSpPr txBox="1"/>
          <p:nvPr/>
        </p:nvSpPr>
        <p:spPr>
          <a:xfrm flipH="1">
            <a:off x="4301973" y="3519402"/>
            <a:ext cx="2393602"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Yuga Kapil Krishna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Maytheramatla</a:t>
            </a:r>
            <a:endParaRPr sz="2000" dirty="0">
              <a:solidFill>
                <a:schemeClr val="accent3"/>
              </a:solidFill>
              <a:latin typeface="Averia Serif Libre"/>
              <a:ea typeface="Averia Serif Libre"/>
              <a:cs typeface="Averia Serif Libre"/>
              <a:sym typeface="Averia Serif Libre"/>
            </a:endParaRPr>
          </a:p>
        </p:txBody>
      </p:sp>
      <p:sp>
        <p:nvSpPr>
          <p:cNvPr id="12" name="Google Shape;896;p58">
            <a:extLst>
              <a:ext uri="{FF2B5EF4-FFF2-40B4-BE49-F238E27FC236}">
                <a16:creationId xmlns:a16="http://schemas.microsoft.com/office/drawing/2014/main" id="{B8989E76-87C2-DB3C-B873-21C6080A966E}"/>
              </a:ext>
            </a:extLst>
          </p:cNvPr>
          <p:cNvSpPr txBox="1"/>
          <p:nvPr/>
        </p:nvSpPr>
        <p:spPr>
          <a:xfrm flipH="1">
            <a:off x="6478512"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Neha Srinivasaiah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2" name="Google Shape;892;p58"/>
          <p:cNvSpPr txBox="1"/>
          <p:nvPr/>
        </p:nvSpPr>
        <p:spPr>
          <a:xfrm flipH="1">
            <a:off x="91629" y="3449344"/>
            <a:ext cx="322828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Sasank</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Nannapaneni</a:t>
            </a:r>
            <a:endParaRPr lang="en-US" sz="2000" dirty="0">
              <a:solidFill>
                <a:schemeClr val="accent3"/>
              </a:solidFill>
              <a:latin typeface="Averia Serif Libre"/>
              <a:ea typeface="Averia Serif Libre"/>
              <a:cs typeface="Averia Serif Libre"/>
              <a:sym typeface="Averia Serif Libre"/>
            </a:endParaRPr>
          </a:p>
        </p:txBody>
      </p:sp>
      <p:sp>
        <p:nvSpPr>
          <p:cNvPr id="893" name="Google Shape;893;p58"/>
          <p:cNvSpPr txBox="1"/>
          <p:nvPr/>
        </p:nvSpPr>
        <p:spPr>
          <a:xfrm flipH="1">
            <a:off x="765658" y="3895263"/>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895" name="Google Shape;895;p58"/>
          <p:cNvSpPr txBox="1"/>
          <p:nvPr/>
        </p:nvSpPr>
        <p:spPr>
          <a:xfrm flipH="1">
            <a:off x="2543771" y="3907496"/>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6169637" y="3464413"/>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Sujitha Chethireddy</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6113417" y="3889069"/>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Test Engineer</a:t>
            </a:r>
            <a:endParaRPr dirty="0">
              <a:solidFill>
                <a:schemeClr val="dk1"/>
              </a:solidFill>
              <a:latin typeface="Baloo 2"/>
              <a:ea typeface="Baloo 2"/>
              <a:cs typeface="Baloo 2"/>
              <a:sym typeface="Baloo 2"/>
            </a:endParaRPr>
          </a:p>
        </p:txBody>
      </p:sp>
      <p:pic>
        <p:nvPicPr>
          <p:cNvPr id="6" name="Picture 5"/>
          <p:cNvPicPr>
            <a:picLocks noChangeAspect="1"/>
          </p:cNvPicPr>
          <p:nvPr/>
        </p:nvPicPr>
        <p:blipFill>
          <a:blip r:embed="rId3"/>
          <a:stretch>
            <a:fillRect/>
          </a:stretch>
        </p:blipFill>
        <p:spPr>
          <a:xfrm>
            <a:off x="869397" y="875236"/>
            <a:ext cx="1672743" cy="2376339"/>
          </a:xfrm>
          <a:prstGeom prst="rect">
            <a:avLst/>
          </a:prstGeom>
        </p:spPr>
      </p:pic>
      <p:pic>
        <p:nvPicPr>
          <p:cNvPr id="9" name="Picture 8"/>
          <p:cNvPicPr>
            <a:picLocks noChangeAspect="1"/>
          </p:cNvPicPr>
          <p:nvPr/>
        </p:nvPicPr>
        <p:blipFill>
          <a:blip r:embed="rId4"/>
          <a:stretch>
            <a:fillRect/>
          </a:stretch>
        </p:blipFill>
        <p:spPr>
          <a:xfrm>
            <a:off x="6225224" y="906698"/>
            <a:ext cx="1688129" cy="2376339"/>
          </a:xfrm>
          <a:prstGeom prst="rect">
            <a:avLst/>
          </a:prstGeom>
        </p:spPr>
      </p:pic>
      <p:pic>
        <p:nvPicPr>
          <p:cNvPr id="2" name="Picture 1">
            <a:extLst>
              <a:ext uri="{FF2B5EF4-FFF2-40B4-BE49-F238E27FC236}">
                <a16:creationId xmlns:a16="http://schemas.microsoft.com/office/drawing/2014/main" id="{E1E3EDA9-B12D-C8DC-2305-FD838D3E4C71}"/>
              </a:ext>
            </a:extLst>
          </p:cNvPr>
          <p:cNvPicPr>
            <a:picLocks noChangeAspect="1"/>
          </p:cNvPicPr>
          <p:nvPr/>
        </p:nvPicPr>
        <p:blipFill>
          <a:blip r:embed="rId5"/>
          <a:stretch>
            <a:fillRect/>
          </a:stretch>
        </p:blipFill>
        <p:spPr>
          <a:xfrm>
            <a:off x="2759518" y="889198"/>
            <a:ext cx="1645920" cy="2362376"/>
          </a:xfrm>
          <a:prstGeom prst="rect">
            <a:avLst/>
          </a:prstGeom>
        </p:spPr>
      </p:pic>
      <p:pic>
        <p:nvPicPr>
          <p:cNvPr id="3" name="Picture 2">
            <a:extLst>
              <a:ext uri="{FF2B5EF4-FFF2-40B4-BE49-F238E27FC236}">
                <a16:creationId xmlns:a16="http://schemas.microsoft.com/office/drawing/2014/main" id="{BB07C497-17FB-1398-8120-0567EE22EB84}"/>
              </a:ext>
            </a:extLst>
          </p:cNvPr>
          <p:cNvPicPr>
            <a:picLocks noChangeAspect="1"/>
          </p:cNvPicPr>
          <p:nvPr/>
        </p:nvPicPr>
        <p:blipFill rotWithShape="1">
          <a:blip r:embed="rId6"/>
          <a:srcRect l="-1" r="1043"/>
          <a:stretch/>
        </p:blipFill>
        <p:spPr>
          <a:xfrm>
            <a:off x="4499237" y="920402"/>
            <a:ext cx="1652931" cy="2362376"/>
          </a:xfrm>
          <a:prstGeom prst="rect">
            <a:avLst/>
          </a:prstGeom>
        </p:spPr>
      </p:pic>
      <p:sp>
        <p:nvSpPr>
          <p:cNvPr id="4" name="Google Shape;895;p58">
            <a:extLst>
              <a:ext uri="{FF2B5EF4-FFF2-40B4-BE49-F238E27FC236}">
                <a16:creationId xmlns:a16="http://schemas.microsoft.com/office/drawing/2014/main" id="{59A1736D-57CA-E105-4F9F-30C8297974F5}"/>
              </a:ext>
            </a:extLst>
          </p:cNvPr>
          <p:cNvSpPr txBox="1"/>
          <p:nvPr/>
        </p:nvSpPr>
        <p:spPr>
          <a:xfrm flipH="1">
            <a:off x="4478485" y="3895263"/>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5" name="Google Shape;894;p58">
            <a:extLst>
              <a:ext uri="{FF2B5EF4-FFF2-40B4-BE49-F238E27FC236}">
                <a16:creationId xmlns:a16="http://schemas.microsoft.com/office/drawing/2014/main" id="{6A062FD2-2FD0-FC1C-155C-A87FCAB9DAE8}"/>
              </a:ext>
            </a:extLst>
          </p:cNvPr>
          <p:cNvSpPr txBox="1"/>
          <p:nvPr/>
        </p:nvSpPr>
        <p:spPr>
          <a:xfrm flipH="1">
            <a:off x="4379502" y="3324818"/>
            <a:ext cx="18924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Aditya Gadhave</a:t>
            </a:r>
            <a:endParaRPr sz="2000" dirty="0">
              <a:solidFill>
                <a:schemeClr val="accent3"/>
              </a:solidFill>
              <a:latin typeface="Averia Serif Libre"/>
              <a:ea typeface="Averia Serif Libre"/>
              <a:cs typeface="Averia Serif Libre"/>
              <a:sym typeface="Averia Serif Libre"/>
            </a:endParaRPr>
          </a:p>
        </p:txBody>
      </p:sp>
      <p:sp>
        <p:nvSpPr>
          <p:cNvPr id="8" name="Google Shape;892;p58">
            <a:extLst>
              <a:ext uri="{FF2B5EF4-FFF2-40B4-BE49-F238E27FC236}">
                <a16:creationId xmlns:a16="http://schemas.microsoft.com/office/drawing/2014/main" id="{F21B905E-C9E9-C806-DE36-5C9B862ED6B6}"/>
              </a:ext>
            </a:extLst>
          </p:cNvPr>
          <p:cNvSpPr txBox="1"/>
          <p:nvPr/>
        </p:nvSpPr>
        <p:spPr>
          <a:xfrm flipH="1">
            <a:off x="2675024" y="3321307"/>
            <a:ext cx="1754202" cy="66900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Bala</a:t>
            </a:r>
            <a:r>
              <a:rPr lang="en-US" sz="2000" dirty="0">
                <a:solidFill>
                  <a:schemeClr val="accent3"/>
                </a:solidFill>
                <a:latin typeface="Averia Serif Libre"/>
                <a:ea typeface="Averia Serif Libre"/>
                <a:cs typeface="Averia Serif Libre"/>
                <a:sym typeface="Averia Serif Libre"/>
              </a:rPr>
              <a:t> </a:t>
            </a:r>
            <a:r>
              <a:rPr lang="en-US" sz="2000" dirty="0" err="1">
                <a:solidFill>
                  <a:schemeClr val="accent3"/>
                </a:solidFill>
                <a:latin typeface="Averia Serif Libre"/>
                <a:ea typeface="Averia Serif Libre"/>
                <a:cs typeface="Averia Serif Libre"/>
                <a:sym typeface="Averia Serif Libre"/>
              </a:rPr>
              <a:t>Sahithi</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Kamana</a:t>
            </a:r>
            <a:endParaRPr sz="2000" dirty="0">
              <a:solidFill>
                <a:schemeClr val="accent3"/>
              </a:solidFill>
              <a:latin typeface="Averia Serif Libre"/>
              <a:ea typeface="Averia Serif Libre"/>
              <a:cs typeface="Averia Serif Libre"/>
              <a:sym typeface="Averia Serif Libre"/>
            </a:endParaRPr>
          </a:p>
        </p:txBody>
      </p:sp>
    </p:spTree>
    <p:extLst>
      <p:ext uri="{BB962C8B-B14F-4D97-AF65-F5344CB8AC3E}">
        <p14:creationId xmlns:p14="http://schemas.microsoft.com/office/powerpoint/2010/main" val="1795010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60"/>
          <p:cNvSpPr txBox="1"/>
          <p:nvPr/>
        </p:nvSpPr>
        <p:spPr>
          <a:xfrm>
            <a:off x="6437986" y="1493010"/>
            <a:ext cx="1986000" cy="484800"/>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Baloo 2"/>
                <a:ea typeface="Baloo 2"/>
                <a:cs typeface="Baloo 2"/>
                <a:sym typeface="Baloo 2"/>
              </a:rPr>
              <a:t>The specific roles and responsibilities of each member may vary as the project progresses.</a:t>
            </a:r>
            <a:endParaRPr dirty="0">
              <a:solidFill>
                <a:schemeClr val="dk1"/>
              </a:solidFill>
              <a:latin typeface="Baloo 2"/>
              <a:ea typeface="Baloo 2"/>
              <a:cs typeface="Baloo 2"/>
              <a:sym typeface="Baloo 2"/>
            </a:endParaRPr>
          </a:p>
        </p:txBody>
      </p:sp>
      <p:sp>
        <p:nvSpPr>
          <p:cNvPr id="923" name="Google Shape;923;p60"/>
          <p:cNvSpPr txBox="1"/>
          <p:nvPr/>
        </p:nvSpPr>
        <p:spPr>
          <a:xfrm>
            <a:off x="719914" y="1171793"/>
            <a:ext cx="1986000" cy="484800"/>
          </a:xfrm>
          <a:prstGeom prst="rect">
            <a:avLst/>
          </a:prstGeom>
          <a:noFill/>
          <a:ln>
            <a:noFill/>
          </a:ln>
        </p:spPr>
        <p:txBody>
          <a:bodyPr spcFirstLastPara="1" wrap="square" lIns="91425" tIns="91425" rIns="91425" bIns="91425" anchor="t" anchorCtr="0">
            <a:noAutofit/>
          </a:bodyPr>
          <a:lstStyle/>
          <a:p>
            <a:pPr lvl="0" algn="r"/>
            <a:r>
              <a:rPr lang="en-US" dirty="0">
                <a:solidFill>
                  <a:schemeClr val="dk1"/>
                </a:solidFill>
                <a:latin typeface="Baloo 2"/>
                <a:ea typeface="Baloo 2"/>
                <a:cs typeface="Baloo 2"/>
                <a:sym typeface="Baloo 2"/>
              </a:rPr>
              <a:t>The goal of our Teamwork Agreement is to establish expectations for behavior in an attempt to foster collaboration and productivity.</a:t>
            </a:r>
            <a:endParaRPr dirty="0">
              <a:solidFill>
                <a:schemeClr val="dk1"/>
              </a:solidFill>
              <a:latin typeface="Baloo 2"/>
              <a:ea typeface="Baloo 2"/>
              <a:cs typeface="Baloo 2"/>
              <a:sym typeface="Baloo 2"/>
            </a:endParaRPr>
          </a:p>
        </p:txBody>
      </p:sp>
      <p:sp>
        <p:nvSpPr>
          <p:cNvPr id="924" name="Google Shape;924;p60"/>
          <p:cNvSpPr txBox="1"/>
          <p:nvPr/>
        </p:nvSpPr>
        <p:spPr>
          <a:xfrm>
            <a:off x="719914" y="3026850"/>
            <a:ext cx="1986000" cy="484800"/>
          </a:xfrm>
          <a:prstGeom prst="rect">
            <a:avLst/>
          </a:prstGeom>
          <a:noFill/>
          <a:ln>
            <a:noFill/>
          </a:ln>
        </p:spPr>
        <p:txBody>
          <a:bodyPr spcFirstLastPara="1" wrap="square" lIns="91425" tIns="91425" rIns="91425" bIns="91425" anchor="t" anchorCtr="0">
            <a:noAutofit/>
          </a:bodyPr>
          <a:lstStyle/>
          <a:p>
            <a:pPr lvl="0" algn="r"/>
            <a:r>
              <a:rPr lang="en-US">
                <a:solidFill>
                  <a:schemeClr val="dk1"/>
                </a:solidFill>
                <a:latin typeface="Baloo 2"/>
                <a:ea typeface="Baloo 2"/>
                <a:cs typeface="Baloo 2"/>
                <a:sym typeface="Baloo 2"/>
              </a:rPr>
              <a:t>Agendas are distributed beforehand by WhatsApp or email. </a:t>
            </a:r>
            <a:endParaRPr dirty="0">
              <a:solidFill>
                <a:schemeClr val="dk1"/>
              </a:solidFill>
              <a:latin typeface="Baloo 2"/>
              <a:ea typeface="Baloo 2"/>
              <a:cs typeface="Baloo 2"/>
              <a:sym typeface="Baloo 2"/>
            </a:endParaRPr>
          </a:p>
        </p:txBody>
      </p:sp>
      <p:sp>
        <p:nvSpPr>
          <p:cNvPr id="926" name="Google Shape;926;p60"/>
          <p:cNvSpPr txBox="1"/>
          <p:nvPr/>
        </p:nvSpPr>
        <p:spPr>
          <a:xfrm>
            <a:off x="6437986" y="2674351"/>
            <a:ext cx="2183060" cy="4848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Baloo 2"/>
                <a:ea typeface="Baloo 2"/>
                <a:cs typeface="Baloo 2"/>
                <a:sym typeface="Baloo 2"/>
              </a:rPr>
              <a:t>One meeting per week is scheduled for Saturdays, and daily meetings are held for Scrum.  Important decisions will be made collectively, documented, and shared with all participants.</a:t>
            </a:r>
            <a:endParaRPr lang="en-US" dirty="0">
              <a:solidFill>
                <a:schemeClr val="dk1"/>
              </a:solidFill>
              <a:latin typeface="Baloo 2"/>
              <a:ea typeface="Baloo 2"/>
              <a:cs typeface="Baloo 2"/>
              <a:sym typeface="Baloo 2"/>
            </a:endParaRPr>
          </a:p>
        </p:txBody>
      </p:sp>
      <p:cxnSp>
        <p:nvCxnSpPr>
          <p:cNvPr id="928" name="Google Shape;928;p60"/>
          <p:cNvCxnSpPr/>
          <p:nvPr/>
        </p:nvCxnSpPr>
        <p:spPr>
          <a:xfrm>
            <a:off x="2706014" y="2083825"/>
            <a:ext cx="575400" cy="5496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929" name="Google Shape;929;p60"/>
          <p:cNvCxnSpPr/>
          <p:nvPr/>
        </p:nvCxnSpPr>
        <p:spPr>
          <a:xfrm>
            <a:off x="2705914" y="3288075"/>
            <a:ext cx="655200" cy="351000"/>
          </a:xfrm>
          <a:prstGeom prst="bentConnector3">
            <a:avLst>
              <a:gd name="adj1" fmla="val 44404"/>
            </a:avLst>
          </a:prstGeom>
          <a:noFill/>
          <a:ln w="19050" cap="flat" cmpd="sng">
            <a:solidFill>
              <a:schemeClr val="lt2"/>
            </a:solidFill>
            <a:prstDash val="solid"/>
            <a:round/>
            <a:headEnd type="oval" w="med" len="med"/>
            <a:tailEnd type="none" w="med" len="med"/>
          </a:ln>
        </p:spPr>
      </p:cxnSp>
      <p:cxnSp>
        <p:nvCxnSpPr>
          <p:cNvPr id="930" name="Google Shape;930;p60"/>
          <p:cNvCxnSpPr/>
          <p:nvPr/>
        </p:nvCxnSpPr>
        <p:spPr>
          <a:xfrm rot="10800000">
            <a:off x="5319886" y="2988375"/>
            <a:ext cx="1118100" cy="299700"/>
          </a:xfrm>
          <a:prstGeom prst="bentConnector3">
            <a:avLst>
              <a:gd name="adj1" fmla="val 25265"/>
            </a:avLst>
          </a:prstGeom>
          <a:noFill/>
          <a:ln w="19050" cap="flat" cmpd="sng">
            <a:solidFill>
              <a:schemeClr val="lt2"/>
            </a:solidFill>
            <a:prstDash val="solid"/>
            <a:round/>
            <a:headEnd type="oval" w="med" len="med"/>
            <a:tailEnd type="none" w="med" len="med"/>
          </a:ln>
        </p:spPr>
      </p:cxnSp>
      <p:sp>
        <p:nvSpPr>
          <p:cNvPr id="931" name="Google Shape;931;p60"/>
          <p:cNvSpPr txBox="1">
            <a:spLocks noGrp="1"/>
          </p:cNvSpPr>
          <p:nvPr>
            <p:ph type="title"/>
          </p:nvPr>
        </p:nvSpPr>
        <p:spPr>
          <a:xfrm>
            <a:off x="846302" y="333951"/>
            <a:ext cx="7704000" cy="847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Teamwork Agreement </a:t>
            </a:r>
            <a:endParaRPr sz="4800" dirty="0"/>
          </a:p>
        </p:txBody>
      </p:sp>
      <p:pic>
        <p:nvPicPr>
          <p:cNvPr id="932" name="Google Shape;932;p60"/>
          <p:cNvPicPr preferRelativeResize="0"/>
          <p:nvPr/>
        </p:nvPicPr>
        <p:blipFill>
          <a:blip r:embed="rId3">
            <a:alphaModFix/>
          </a:blip>
          <a:stretch>
            <a:fillRect/>
          </a:stretch>
        </p:blipFill>
        <p:spPr>
          <a:xfrm>
            <a:off x="2993714" y="1796711"/>
            <a:ext cx="2870348" cy="2982727"/>
          </a:xfrm>
          <a:prstGeom prst="rect">
            <a:avLst/>
          </a:prstGeom>
          <a:noFill/>
          <a:ln>
            <a:noFill/>
          </a:ln>
        </p:spPr>
      </p:pic>
      <p:cxnSp>
        <p:nvCxnSpPr>
          <p:cNvPr id="933" name="Google Shape;933;p60"/>
          <p:cNvCxnSpPr/>
          <p:nvPr/>
        </p:nvCxnSpPr>
        <p:spPr>
          <a:xfrm flipH="1">
            <a:off x="5055886" y="2083825"/>
            <a:ext cx="1382100" cy="140400"/>
          </a:xfrm>
          <a:prstGeom prst="bentConnector3">
            <a:avLst>
              <a:gd name="adj1" fmla="val 20439"/>
            </a:avLst>
          </a:prstGeom>
          <a:noFill/>
          <a:ln w="19050" cap="flat" cmpd="sng">
            <a:solidFill>
              <a:schemeClr val="lt2"/>
            </a:solidFill>
            <a:prstDash val="solid"/>
            <a:round/>
            <a:headEnd type="oval" w="med" len="med"/>
            <a:tailEnd type="none" w="med" len="med"/>
          </a:ln>
        </p:spPr>
      </p:cxnSp>
      <p:pic>
        <p:nvPicPr>
          <p:cNvPr id="934" name="Google Shape;934;p60"/>
          <p:cNvPicPr preferRelativeResize="0"/>
          <p:nvPr/>
        </p:nvPicPr>
        <p:blipFill>
          <a:blip r:embed="rId4">
            <a:alphaModFix/>
          </a:blip>
          <a:stretch>
            <a:fillRect/>
          </a:stretch>
        </p:blipFill>
        <p:spPr>
          <a:xfrm>
            <a:off x="-268299" y="1575076"/>
            <a:ext cx="1114601" cy="2506447"/>
          </a:xfrm>
          <a:prstGeom prst="rect">
            <a:avLst/>
          </a:prstGeom>
          <a:noFill/>
          <a:ln>
            <a:noFill/>
          </a:ln>
        </p:spPr>
      </p:pic>
      <p:pic>
        <p:nvPicPr>
          <p:cNvPr id="2" name="Picture 1"/>
          <p:cNvPicPr>
            <a:picLocks noChangeAspect="1"/>
          </p:cNvPicPr>
          <p:nvPr/>
        </p:nvPicPr>
        <p:blipFill>
          <a:blip r:embed="rId5"/>
          <a:stretch>
            <a:fillRect/>
          </a:stretch>
        </p:blipFill>
        <p:spPr>
          <a:xfrm>
            <a:off x="493608" y="311707"/>
            <a:ext cx="1219306" cy="865707"/>
          </a:xfrm>
          <a:prstGeom prst="rect">
            <a:avLst/>
          </a:prstGeom>
        </p:spPr>
      </p:pic>
      <p:sp>
        <p:nvSpPr>
          <p:cNvPr id="3" name="Rectangle 2"/>
          <p:cNvSpPr/>
          <p:nvPr/>
        </p:nvSpPr>
        <p:spPr>
          <a:xfrm>
            <a:off x="795325" y="467561"/>
            <a:ext cx="61587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Tree>
  </p:cSld>
  <p:clrMapOvr>
    <a:masterClrMapping/>
  </p:clrMapOvr>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3875</TotalTime>
  <Words>2917</Words>
  <Application>Microsoft Macintosh PowerPoint</Application>
  <PresentationFormat>On-screen Show (16:9)</PresentationFormat>
  <Paragraphs>586</Paragraphs>
  <Slides>54</Slides>
  <Notes>47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Lato</vt:lpstr>
      <vt:lpstr>Anaheim</vt:lpstr>
      <vt:lpstr>Baloo 2</vt:lpstr>
      <vt:lpstr>Arial</vt:lpstr>
      <vt:lpstr>Nunito Light</vt:lpstr>
      <vt:lpstr>Averia Serif Libre</vt:lpstr>
      <vt:lpstr>Happy Culinarians Day! by Slidesgo</vt:lpstr>
      <vt:lpstr>1_Happy Culinarians Day! by Slidesgo</vt:lpstr>
      <vt:lpstr>KitchenSync</vt:lpstr>
      <vt:lpstr>Agenda</vt:lpstr>
      <vt:lpstr>Agenda</vt:lpstr>
      <vt:lpstr>Improvements from Last Feed Back</vt:lpstr>
      <vt:lpstr>Introduction</vt:lpstr>
      <vt:lpstr>Project Description</vt:lpstr>
      <vt:lpstr>Team Members &amp; Roles</vt:lpstr>
      <vt:lpstr>Team Members &amp; Roles</vt:lpstr>
      <vt:lpstr>Teamwork Agreement </vt:lpstr>
      <vt:lpstr>Personas</vt:lpstr>
      <vt:lpstr>Persona 1</vt:lpstr>
      <vt:lpstr>Persona 2</vt:lpstr>
      <vt:lpstr>Persona 3</vt:lpstr>
      <vt:lpstr>Persona 4</vt:lpstr>
      <vt:lpstr>MVP(Minimal Viable Product)</vt:lpstr>
      <vt:lpstr>Technologies and Languages</vt:lpstr>
      <vt:lpstr>Technologies and Languages</vt:lpstr>
      <vt:lpstr>Technologies and Languages</vt:lpstr>
      <vt:lpstr>Algorithms and Libraries</vt:lpstr>
      <vt:lpstr>Algorithms and Libraries</vt:lpstr>
      <vt:lpstr>Algorithms and Libraries</vt:lpstr>
      <vt:lpstr>Diagrams</vt:lpstr>
      <vt:lpstr>Architecture Diagram</vt:lpstr>
      <vt:lpstr>Context Diagram</vt:lpstr>
      <vt:lpstr>PowerPoint Presentation</vt:lpstr>
      <vt:lpstr>PowerPoint Presentation</vt:lpstr>
      <vt:lpstr>PowerPoint Presentation</vt:lpstr>
      <vt:lpstr>Class Diagram</vt:lpstr>
      <vt:lpstr>  Sprint 3 Recap </vt:lpstr>
      <vt:lpstr>          Product Backlog</vt:lpstr>
      <vt:lpstr>          Product Backlog</vt:lpstr>
      <vt:lpstr>Sprint Summary  </vt:lpstr>
      <vt:lpstr>PowerPoint Presentation</vt:lpstr>
      <vt:lpstr>  Sprint Summary</vt:lpstr>
      <vt:lpstr>PowerPoint Presentation</vt:lpstr>
      <vt:lpstr>Sprint 4 Product Backlog</vt:lpstr>
      <vt:lpstr>Test Cases</vt:lpstr>
      <vt:lpstr>Stories Completed</vt:lpstr>
      <vt:lpstr>Stories Not Completed</vt:lpstr>
      <vt:lpstr>Team Velocity and Committed Ratio</vt:lpstr>
      <vt:lpstr>PowerPoint Presentation</vt:lpstr>
      <vt:lpstr>Retrospective – Sprint 2</vt:lpstr>
      <vt:lpstr>Retrospective – Sprint 3</vt:lpstr>
      <vt:lpstr>Retrospective – Sprint 4</vt:lpstr>
      <vt:lpstr>Webapp Screenshots</vt:lpstr>
      <vt:lpstr>Webapp Screenshots</vt:lpstr>
      <vt:lpstr>Webapp Screenshots</vt:lpstr>
      <vt:lpstr>Webapp Screenshots</vt:lpstr>
      <vt:lpstr>Webapp Screenshots</vt:lpstr>
      <vt:lpstr>Webapp Screenshots</vt:lpstr>
      <vt:lpstr>Webapp Screenshots</vt:lpstr>
      <vt:lpstr>GITHUB:https://github.com/htmw/2024S-neon-nomads</vt:lpstr>
      <vt:lpstr>Live App Demo</vt:lpstr>
      <vt:lpstr>Bon Appétit!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KitchenSync</dc:title>
  <dc:creator>prabh</dc:creator>
  <cp:lastModifiedBy>Mylapalli, Ms. Hemanvitha</cp:lastModifiedBy>
  <cp:revision>112</cp:revision>
  <cp:lastPrinted>2024-05-08T03:24:13Z</cp:lastPrinted>
  <dcterms:modified xsi:type="dcterms:W3CDTF">2024-05-08T04:28:27Z</dcterms:modified>
</cp:coreProperties>
</file>